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7010400" cy="92964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F2067D78-1F28-4699-8784-75BC99DF4261}">
          <p14:sldIdLst>
            <p14:sldId id="256"/>
            <p14:sldId id="257"/>
            <p14:sldId id="260"/>
            <p14:sldId id="258"/>
          </p14:sldIdLst>
        </p14:section>
        <p14:section name="Sección sin título" id="{B54E073A-CC00-495F-A66A-686036EF7DDE}">
          <p14:sldIdLst>
            <p14:sldId id="259"/>
          </p14:sldIdLst>
        </p14:section>
        <p14:section name="Sección sin título" id="{B2C24461-F819-4512-A5FE-04997E36E7EE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4A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0" d="100"/>
          <a:sy n="70" d="100"/>
        </p:scale>
        <p:origin x="437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9B9CD8E-818B-4E5F-8B52-3E3D578D1DDD}" type="datetimeFigureOut">
              <a:rPr lang="es-CL" smtClean="0"/>
              <a:t>12-10-2022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AD0EF48-D4A9-4CEF-B94C-6B7320D5B26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09356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CECE6DB-A192-4B8D-BFD8-E72EA5634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EF5BCE08-8654-44F7-A29F-FC7361D6F0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DD649404-57E6-4AF0-9326-202E5EA26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5452-681E-4832-BC05-A8EC2DE60585}" type="datetimeFigureOut">
              <a:rPr lang="es-CL" smtClean="0"/>
              <a:t>12-10-2022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ABA56630-D636-4531-AD7E-B82CEBAC0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EF7A0E2-CFEE-4478-A3E6-AB27D8357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A881-CC70-46F4-A0D3-AB790F08472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53181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F572883-3739-4CEB-A5B0-B64F7DBE6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7F54A1FA-C064-47CE-A9D6-4A7125C61B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1C8356E-1305-40C8-96B5-6478F8823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5452-681E-4832-BC05-A8EC2DE60585}" type="datetimeFigureOut">
              <a:rPr lang="es-CL" smtClean="0"/>
              <a:t>12-10-2022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4BAD4A52-71A4-4AF6-BF31-DDFE0401A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AA230BE5-C05B-42D1-BDE5-4F0A6D2C4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A881-CC70-46F4-A0D3-AB790F08472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80506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43481E55-8FE1-4E99-A3BD-BBCFC6BE06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ED31A0AF-A9C2-451D-A12B-74EA246256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0D53F49E-FAEB-41EE-9B35-C11BA66C9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5452-681E-4832-BC05-A8EC2DE60585}" type="datetimeFigureOut">
              <a:rPr lang="es-CL" smtClean="0"/>
              <a:t>12-10-2022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E13C55A0-F456-4E2B-9704-736964562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6F5D1025-35C8-4C6C-82AB-DBED7D670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A881-CC70-46F4-A0D3-AB790F08472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76316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E90481A-09C2-4CAA-B220-4145CF10F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790644B-5690-46E3-9CCB-D80A09C3A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D5FBC5AC-D495-48F8-AB20-812555725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5452-681E-4832-BC05-A8EC2DE60585}" type="datetimeFigureOut">
              <a:rPr lang="es-CL" smtClean="0"/>
              <a:t>12-10-2022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4C2A2045-8E81-4F2F-A1D7-F202C1060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D834CE59-3162-4ABB-8D17-05166B630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A881-CC70-46F4-A0D3-AB790F08472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85713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0CC8C72-46E7-4535-BB3D-8BB541BE5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5BE4631C-2AB8-4264-85AE-9C754D554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9351C40B-41A5-4242-8E6E-8FB600FC6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5452-681E-4832-BC05-A8EC2DE60585}" type="datetimeFigureOut">
              <a:rPr lang="es-CL" smtClean="0"/>
              <a:t>12-10-2022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C784483-8986-4B82-953A-FED27FDC1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F7C0F77C-AD73-4526-8B01-CA47CAEAF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A881-CC70-46F4-A0D3-AB790F08472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71563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5D051C3-FC65-4359-9175-8C6B14027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02181B50-DF46-4477-B78E-95610F8246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C04A2D86-070F-46D1-826C-8DD0C14D78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49B1A76E-2368-40AC-84DA-82DBD81CB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5452-681E-4832-BC05-A8EC2DE60585}" type="datetimeFigureOut">
              <a:rPr lang="es-CL" smtClean="0"/>
              <a:t>12-10-2022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8E1DB60D-505D-4FAA-B6F9-E92B8D252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219684EB-56EC-4001-B498-B6C77C81F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A881-CC70-46F4-A0D3-AB790F08472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9655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99AC333-E60B-40FA-BB99-525EC0362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EC44A573-29C1-47D3-BB8E-2627B615A8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AEADEE57-A556-496F-9231-53279100A4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DB88D184-E019-43D0-801A-185CC94F0C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CFB72AAF-5D2F-42BB-9F79-6E0CE89C67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396EBAD2-A6DB-4859-AC2E-AB9B4DAB7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5452-681E-4832-BC05-A8EC2DE60585}" type="datetimeFigureOut">
              <a:rPr lang="es-CL" smtClean="0"/>
              <a:t>12-10-2022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95214F74-77E3-4317-8D2F-052B6E9DF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0DF0C3DB-B152-44ED-B54D-36DA5B7D9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A881-CC70-46F4-A0D3-AB790F08472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85417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F422E02-A549-4920-B02B-9214E3484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03B77FF1-601A-4B37-ACC9-7FC976CE9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5452-681E-4832-BC05-A8EC2DE60585}" type="datetimeFigureOut">
              <a:rPr lang="es-CL" smtClean="0"/>
              <a:t>12-10-2022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6627477E-FC3B-4FBA-A7BE-E3DDA70E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81837CB0-A2CD-482E-A3A7-B711E0BA4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A881-CC70-46F4-A0D3-AB790F08472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07084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89BF3FE7-913F-42D2-AA7F-5BD7C4254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5452-681E-4832-BC05-A8EC2DE60585}" type="datetimeFigureOut">
              <a:rPr lang="es-CL" smtClean="0"/>
              <a:t>12-10-2022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C77458B9-79F3-4295-B47B-EEC2618AD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3E2FFB5-2288-4E18-BDD2-1C7B5899E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A881-CC70-46F4-A0D3-AB790F08472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6329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80E998B-3A24-47B2-8FCD-07B0D5DE3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8188E4A6-F8B8-4313-9808-7F52F673E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14F1EB90-A45D-44EC-B255-180E0A2A61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35E3BE56-905A-4BFB-B6B6-38F677DE6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5452-681E-4832-BC05-A8EC2DE60585}" type="datetimeFigureOut">
              <a:rPr lang="es-CL" smtClean="0"/>
              <a:t>12-10-2022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5E9F55B8-F50F-408D-AF2F-56D7C05F1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8430E825-45BB-4D45-A947-864F25E9F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A881-CC70-46F4-A0D3-AB790F08472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99502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B7829E8-28EB-4B7D-8DC3-36BF4E0F1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8D5F26F8-9C71-4997-B1D4-F0D1CB41E9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E258DE6C-364B-424E-975B-239B667BC3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43EF64FF-F371-4D09-B7BA-156B00407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5452-681E-4832-BC05-A8EC2DE60585}" type="datetimeFigureOut">
              <a:rPr lang="es-CL" smtClean="0"/>
              <a:t>12-10-2022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371C3562-C2A2-497D-8F75-744DF75AB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61164C68-2337-4BF7-9501-1C30A3959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A881-CC70-46F4-A0D3-AB790F08472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50761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38035C64-80BC-46A6-B549-1841D72F7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86EFF013-800E-4678-82F0-242FCACCD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D8E193CC-4C91-4EDF-9DE9-1CD0DA0A8C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15452-681E-4832-BC05-A8EC2DE60585}" type="datetimeFigureOut">
              <a:rPr lang="es-CL" smtClean="0"/>
              <a:t>12-10-2022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8CB736EB-BA7F-436D-846D-4246666524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E72497A6-B380-4C93-B2C1-01B335D713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4A881-CC70-46F4-A0D3-AB790F08472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61071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Document1.doc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package" Target="../embeddings/Microsoft_Word_Document2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F4A7C2DF-A567-4AB6-9167-13C3A32D3A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r>
              <a:rPr lang="es-CL" sz="2000" b="1" dirty="0" smtClean="0">
                <a:solidFill>
                  <a:srgbClr val="284A7C"/>
                </a:solidFill>
                <a:latin typeface="GOBCL-HEAVY" pitchFamily="2" charset="77"/>
              </a:rPr>
              <a:t>PROGRAMA ESPECIAL DE SALUD Y PUEBLOS INDÍGENAS </a:t>
            </a:r>
            <a:br>
              <a:rPr lang="es-CL" sz="2000" b="1" dirty="0" smtClean="0">
                <a:solidFill>
                  <a:srgbClr val="284A7C"/>
                </a:solidFill>
                <a:latin typeface="GOBCL-HEAVY" pitchFamily="2" charset="77"/>
              </a:rPr>
            </a:br>
            <a:r>
              <a:rPr lang="es-CL" sz="2000" b="1" dirty="0" smtClean="0">
                <a:solidFill>
                  <a:srgbClr val="284A7C"/>
                </a:solidFill>
                <a:latin typeface="GOBCL-HEAVY" pitchFamily="2" charset="77"/>
              </a:rPr>
              <a:t>DIVISIÓN DE ATENCIÓN PRIMARIA </a:t>
            </a:r>
            <a:endParaRPr lang="es-CL" sz="2000" dirty="0">
              <a:latin typeface="gobCL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310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xmlns="" id="{7E3D3F45-3CE7-4FE7-98EB-F1C19E2F6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es-CL" sz="2000" b="1" dirty="0" smtClean="0">
                <a:solidFill>
                  <a:srgbClr val="284A7C"/>
                </a:solidFill>
                <a:latin typeface="GOBCL-HEAVY" pitchFamily="2" charset="77"/>
              </a:rPr>
              <a:t>PROGRAMA </a:t>
            </a:r>
            <a:r>
              <a:rPr lang="es-CL" sz="2000" b="1" dirty="0" smtClean="0">
                <a:solidFill>
                  <a:srgbClr val="284A7C"/>
                </a:solidFill>
                <a:latin typeface="GOBCL-HEAVY" pitchFamily="2" charset="77"/>
              </a:rPr>
              <a:t>ESPECIAL DE SALUD Y PUEBLOS </a:t>
            </a:r>
            <a:r>
              <a:rPr lang="es-CL" sz="2000" b="1" dirty="0" smtClean="0">
                <a:solidFill>
                  <a:srgbClr val="284A7C"/>
                </a:solidFill>
                <a:latin typeface="GOBCL-HEAVY" pitchFamily="2" charset="77"/>
              </a:rPr>
              <a:t>INDÍGENAS</a:t>
            </a:r>
            <a:br>
              <a:rPr lang="es-CL" sz="2000" b="1" dirty="0" smtClean="0">
                <a:solidFill>
                  <a:srgbClr val="284A7C"/>
                </a:solidFill>
                <a:latin typeface="GOBCL-HEAVY" pitchFamily="2" charset="77"/>
              </a:rPr>
            </a:br>
            <a:endParaRPr lang="es-CL" sz="2000" dirty="0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xmlns="" id="{D2931687-3670-40F6-A7CF-0BD9678E07F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lvl="0">
              <a:defRPr/>
            </a:pPr>
            <a:r>
              <a:rPr lang="es-CL" sz="2000" dirty="0" smtClean="0"/>
              <a:t>Lineamientos </a:t>
            </a:r>
            <a:r>
              <a:rPr lang="es-CL" sz="2000" dirty="0" err="1" smtClean="0"/>
              <a:t>Minsal</a:t>
            </a:r>
            <a:endParaRPr lang="es-CL" sz="2000" dirty="0" smtClean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CL" sz="2000" dirty="0">
                <a:ea typeface="Open Sans" panose="020B0606030504020204" pitchFamily="34" charset="0"/>
                <a:cs typeface="Open Sans" panose="020B0606030504020204" pitchFamily="34" charset="0"/>
              </a:rPr>
              <a:t>Desarrollo de Modelos de Salud Intercultural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CL" sz="2000" dirty="0" smtClean="0">
                <a:ea typeface="Open Sans" panose="020B0606030504020204" pitchFamily="34" charset="0"/>
                <a:cs typeface="Open Sans" panose="020B0606030504020204" pitchFamily="34" charset="0"/>
              </a:rPr>
              <a:t>Pertinencia </a:t>
            </a:r>
            <a:r>
              <a:rPr lang="es-CL" sz="2000" dirty="0">
                <a:ea typeface="Open Sans" panose="020B0606030504020204" pitchFamily="34" charset="0"/>
                <a:cs typeface="Open Sans" panose="020B0606030504020204" pitchFamily="34" charset="0"/>
              </a:rPr>
              <a:t>cultural en las intervenciones de salud.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CL" sz="2000" dirty="0" smtClean="0">
                <a:ea typeface="Open Sans" panose="020B0606030504020204" pitchFamily="34" charset="0"/>
                <a:cs typeface="Open Sans" panose="020B0606030504020204" pitchFamily="34" charset="0"/>
              </a:rPr>
              <a:t>Enfoque </a:t>
            </a:r>
            <a:r>
              <a:rPr lang="es-CL" sz="2000" dirty="0">
                <a:ea typeface="Open Sans" panose="020B0606030504020204" pitchFamily="34" charset="0"/>
                <a:cs typeface="Open Sans" panose="020B0606030504020204" pitchFamily="34" charset="0"/>
              </a:rPr>
              <a:t>de Derechos </a:t>
            </a:r>
            <a:r>
              <a:rPr lang="es-CL" sz="2000" dirty="0" smtClean="0">
                <a:ea typeface="Open Sans" panose="020B0606030504020204" pitchFamily="34" charset="0"/>
                <a:cs typeface="Open Sans" panose="020B0606030504020204" pitchFamily="34" charset="0"/>
              </a:rPr>
              <a:t>Humanos</a:t>
            </a:r>
            <a:endParaRPr lang="es-CL" sz="2000" dirty="0" smtClean="0"/>
          </a:p>
          <a:p>
            <a:pPr lvl="0">
              <a:defRPr/>
            </a:pPr>
            <a:endParaRPr lang="es-CL" sz="2000" dirty="0" smtClean="0"/>
          </a:p>
        </p:txBody>
      </p:sp>
      <p:sp>
        <p:nvSpPr>
          <p:cNvPr id="5" name="Marcador de texto 8">
            <a:extLst>
              <a:ext uri="{FF2B5EF4-FFF2-40B4-BE49-F238E27FC236}">
                <a16:creationId xmlns:a16="http://schemas.microsoft.com/office/drawing/2014/main" xmlns="" id="{D2931687-3670-40F6-A7CF-0BD9678E07F0}"/>
              </a:ext>
            </a:extLst>
          </p:cNvPr>
          <p:cNvSpPr txBox="1">
            <a:spLocks/>
          </p:cNvSpPr>
          <p:nvPr/>
        </p:nvSpPr>
        <p:spPr>
          <a:xfrm>
            <a:off x="4985657" y="718456"/>
            <a:ext cx="6640286" cy="5693229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s-CL" sz="2900" b="1" dirty="0" smtClean="0"/>
              <a:t>ANTECEDENTES</a:t>
            </a:r>
          </a:p>
          <a:p>
            <a:pPr algn="just">
              <a:spcBef>
                <a:spcPts val="0"/>
              </a:spcBef>
              <a:buClr>
                <a:srgbClr val="000000"/>
              </a:buClr>
              <a:buSzPts val="1600"/>
            </a:pPr>
            <a:endParaRPr lang="es-CL" sz="2900" b="1" u="sng" dirty="0" smtClean="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algn="just">
              <a:spcBef>
                <a:spcPts val="0"/>
              </a:spcBef>
              <a:buClr>
                <a:srgbClr val="000000"/>
              </a:buClr>
              <a:buSzPts val="1600"/>
            </a:pPr>
            <a:r>
              <a:rPr lang="es-CL" sz="2900" b="1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Nombre del Programa: </a:t>
            </a:r>
            <a:r>
              <a:rPr lang="es-CL" sz="2900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 Programa Especial de Salud y Pueblos Indígenas </a:t>
            </a:r>
          </a:p>
          <a:p>
            <a:pPr algn="just">
              <a:spcBef>
                <a:spcPts val="0"/>
              </a:spcBef>
              <a:buClr>
                <a:srgbClr val="000000"/>
              </a:buClr>
              <a:buSzPts val="1600"/>
            </a:pPr>
            <a:endParaRPr lang="es-CL" sz="2900" b="1" u="sng" dirty="0" smtClean="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algn="just">
              <a:spcBef>
                <a:spcPts val="0"/>
              </a:spcBef>
              <a:buClr>
                <a:srgbClr val="000000"/>
              </a:buClr>
              <a:buSzPts val="1600"/>
            </a:pPr>
            <a:r>
              <a:rPr lang="es-CL" sz="2900" b="1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Año de creación</a:t>
            </a:r>
            <a:r>
              <a:rPr lang="es-CL" sz="2900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: 2000, Exenta N° 1190 (Mayo, 2000) </a:t>
            </a:r>
          </a:p>
          <a:p>
            <a:pPr algn="just">
              <a:spcBef>
                <a:spcPts val="0"/>
              </a:spcBef>
              <a:buClr>
                <a:srgbClr val="000000"/>
              </a:buClr>
              <a:buSzPts val="1600"/>
            </a:pPr>
            <a:endParaRPr lang="es-CL" sz="2900" dirty="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algn="just">
              <a:spcBef>
                <a:spcPts val="0"/>
              </a:spcBef>
              <a:buClr>
                <a:srgbClr val="000000"/>
              </a:buClr>
              <a:buSzPts val="1600"/>
            </a:pPr>
            <a:r>
              <a:rPr lang="es-CL" sz="2900" b="1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Descripción:</a:t>
            </a:r>
            <a:r>
              <a:rPr lang="es-CL" sz="2900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 </a:t>
            </a:r>
          </a:p>
          <a:p>
            <a:pPr algn="just">
              <a:spcBef>
                <a:spcPts val="0"/>
              </a:spcBef>
              <a:buClr>
                <a:srgbClr val="000000"/>
              </a:buClr>
              <a:buSzPts val="1600"/>
            </a:pPr>
            <a:endParaRPr lang="es-CL" sz="2900" dirty="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algn="just">
              <a:spcBef>
                <a:spcPts val="0"/>
              </a:spcBef>
              <a:buClr>
                <a:srgbClr val="000000"/>
              </a:buClr>
              <a:buSzPts val="1600"/>
            </a:pPr>
            <a:r>
              <a:rPr lang="es-CL" sz="2900" dirty="0"/>
              <a:t>El Programa Especial de Salud y Pueblos Indígenas es un Programa de Prestaciones Institucionales (PPI) y su continuidad está garantizada en la Ley de Presupuesto, Partida 16, Glosa 05. </a:t>
            </a:r>
          </a:p>
          <a:p>
            <a:pPr algn="just">
              <a:spcBef>
                <a:spcPts val="0"/>
              </a:spcBef>
              <a:buClr>
                <a:srgbClr val="000000"/>
              </a:buClr>
              <a:buSzPts val="1600"/>
            </a:pPr>
            <a:endParaRPr lang="es-CL" sz="2900" dirty="0" smtClean="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algn="just">
              <a:spcBef>
                <a:spcPts val="0"/>
              </a:spcBef>
              <a:buClr>
                <a:srgbClr val="000000"/>
              </a:buClr>
              <a:buSzPts val="1600"/>
            </a:pPr>
            <a:endParaRPr lang="es-CL" sz="2900" b="1" u="sng" dirty="0" smtClean="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algn="just">
              <a:spcBef>
                <a:spcPts val="0"/>
              </a:spcBef>
              <a:buClr>
                <a:srgbClr val="000000"/>
              </a:buClr>
              <a:buSzPts val="1600"/>
            </a:pPr>
            <a:r>
              <a:rPr lang="es-CL" sz="2900" b="1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Propósito</a:t>
            </a:r>
            <a:r>
              <a:rPr lang="es-CL" sz="2900" b="1" u="sng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:</a:t>
            </a:r>
          </a:p>
          <a:p>
            <a:pPr algn="just">
              <a:spcBef>
                <a:spcPts val="0"/>
              </a:spcBef>
              <a:buClr>
                <a:srgbClr val="000000"/>
              </a:buClr>
              <a:buSzPts val="1600"/>
            </a:pPr>
            <a:endParaRPr lang="es-CL" sz="2900" b="1" u="sng" dirty="0" smtClean="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algn="just">
              <a:spcBef>
                <a:spcPts val="0"/>
              </a:spcBef>
              <a:buClr>
                <a:srgbClr val="000000"/>
              </a:buClr>
              <a:buSzPts val="1600"/>
            </a:pPr>
            <a:r>
              <a:rPr lang="es-ES_tradnl" sz="2900" dirty="0"/>
              <a:t>Contribuir al mejoramiento de las condiciones de salud de los pueblos indígenas a través del desarrollo progresivo de Modelos de Salud Intercultural destinado a asegurar la pertinencia cultural en la atención de salud con enfoque en los Derechos Humanos en el sistema público.</a:t>
            </a:r>
            <a:endParaRPr lang="es-CL" sz="2900" dirty="0"/>
          </a:p>
          <a:p>
            <a:pPr algn="just">
              <a:spcBef>
                <a:spcPts val="0"/>
              </a:spcBef>
              <a:buClr>
                <a:srgbClr val="000000"/>
              </a:buClr>
              <a:buSzPts val="1600"/>
            </a:pPr>
            <a:endParaRPr lang="es-CL" sz="2900" dirty="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algn="just">
              <a:spcBef>
                <a:spcPts val="0"/>
              </a:spcBef>
              <a:buClr>
                <a:srgbClr val="000000"/>
              </a:buClr>
              <a:buSzPts val="1600"/>
            </a:pPr>
            <a:endParaRPr lang="es-CL" sz="2900" b="1" u="sng" dirty="0" smtClean="0">
              <a:latin typeface="Candara" panose="020E0502030303020204" pitchFamily="34" charset="0"/>
            </a:endParaRPr>
          </a:p>
          <a:p>
            <a:pPr algn="just">
              <a:spcBef>
                <a:spcPts val="0"/>
              </a:spcBef>
              <a:buClr>
                <a:srgbClr val="000000"/>
              </a:buClr>
              <a:buSzPts val="1600"/>
            </a:pPr>
            <a:r>
              <a:rPr lang="es-CL" sz="2900" b="1" dirty="0" smtClean="0">
                <a:latin typeface="Candara" panose="020E0502030303020204" pitchFamily="34" charset="0"/>
              </a:rPr>
              <a:t>Componentes</a:t>
            </a:r>
            <a:r>
              <a:rPr lang="es-CL" sz="2900" dirty="0" smtClean="0">
                <a:latin typeface="Candara" panose="020E0502030303020204" pitchFamily="34" charset="0"/>
              </a:rPr>
              <a:t>: </a:t>
            </a:r>
            <a:endParaRPr lang="es-CL" sz="2900" dirty="0">
              <a:latin typeface="Candara" panose="020E0502030303020204" pitchFamily="34" charset="0"/>
            </a:endParaRPr>
          </a:p>
          <a:p>
            <a:pPr marL="761981" indent="-457189" algn="just">
              <a:buFont typeface="+mj-lt"/>
              <a:buAutoNum type="arabicPeriod"/>
            </a:pPr>
            <a:r>
              <a:rPr lang="es-ES" sz="2900" dirty="0">
                <a:latin typeface="Candara" panose="020E0502030303020204" pitchFamily="34" charset="0"/>
              </a:rPr>
              <a:t>Participación Social Indígena y Salud</a:t>
            </a:r>
            <a:endParaRPr lang="es-CL" sz="2900" dirty="0">
              <a:latin typeface="Candara" panose="020E0502030303020204" pitchFamily="34" charset="0"/>
            </a:endParaRPr>
          </a:p>
          <a:p>
            <a:pPr marL="761981" indent="-457189" algn="just">
              <a:buFont typeface="+mj-lt"/>
              <a:buAutoNum type="arabicPeriod"/>
            </a:pPr>
            <a:r>
              <a:rPr lang="es-ES" sz="2900" dirty="0">
                <a:latin typeface="Candara" panose="020E0502030303020204" pitchFamily="34" charset="0"/>
              </a:rPr>
              <a:t>Acciones de orientación y acompañamiento realizada por Facilitador Intercultural en establecimiento de salud.</a:t>
            </a:r>
            <a:endParaRPr lang="es-CL" sz="2900" dirty="0">
              <a:latin typeface="Candara" panose="020E0502030303020204" pitchFamily="34" charset="0"/>
            </a:endParaRPr>
          </a:p>
          <a:p>
            <a:pPr marL="761981" indent="-457189" algn="just">
              <a:buFont typeface="+mj-lt"/>
              <a:buAutoNum type="arabicPeriod"/>
            </a:pPr>
            <a:r>
              <a:rPr lang="es-ES" sz="2900" dirty="0">
                <a:latin typeface="Candara" panose="020E0502030303020204" pitchFamily="34" charset="0"/>
              </a:rPr>
              <a:t>Prestación de Salud Indígena.</a:t>
            </a:r>
            <a:endParaRPr lang="es-CL" sz="2900" dirty="0">
              <a:latin typeface="Candara" panose="020E0502030303020204" pitchFamily="34" charset="0"/>
            </a:endParaRPr>
          </a:p>
          <a:p>
            <a:pPr marL="761981" indent="-457189" algn="just">
              <a:buFont typeface="+mj-lt"/>
              <a:buAutoNum type="arabicPeriod"/>
            </a:pPr>
            <a:r>
              <a:rPr lang="es-ES" sz="2900" dirty="0">
                <a:latin typeface="Candara" panose="020E0502030303020204" pitchFamily="34" charset="0"/>
              </a:rPr>
              <a:t>Plan de reparación indígena en Derechos Humanos</a:t>
            </a:r>
            <a:endParaRPr lang="es-CL" sz="2900" dirty="0">
              <a:latin typeface="Candara" panose="020E0502030303020204" pitchFamily="34" charset="0"/>
            </a:endParaRPr>
          </a:p>
          <a:p>
            <a:pPr algn="just">
              <a:spcBef>
                <a:spcPts val="0"/>
              </a:spcBef>
              <a:buClr>
                <a:srgbClr val="000000"/>
              </a:buClr>
              <a:buSzPts val="1600"/>
            </a:pPr>
            <a:endParaRPr lang="es-CL" sz="2900" dirty="0">
              <a:latin typeface="Candara" panose="020E0502030303020204" pitchFamily="34" charset="0"/>
            </a:endParaRPr>
          </a:p>
          <a:p>
            <a:pPr>
              <a:defRPr/>
            </a:pPr>
            <a:endParaRPr lang="es-CL" sz="2000" dirty="0" smtClean="0"/>
          </a:p>
        </p:txBody>
      </p:sp>
    </p:spTree>
    <p:extLst>
      <p:ext uri="{BB962C8B-B14F-4D97-AF65-F5344CB8AC3E}">
        <p14:creationId xmlns:p14="http://schemas.microsoft.com/office/powerpoint/2010/main" val="896613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xmlns="" id="{7E3D3F45-3CE7-4FE7-98EB-F1C19E2F6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es-CL" sz="2000" b="1" dirty="0" smtClean="0">
                <a:solidFill>
                  <a:srgbClr val="284A7C"/>
                </a:solidFill>
                <a:latin typeface="GOBCL-HEAVY" pitchFamily="2" charset="77"/>
              </a:rPr>
              <a:t>PROGRAMA </a:t>
            </a:r>
            <a:r>
              <a:rPr lang="es-CL" sz="2000" b="1" dirty="0" smtClean="0">
                <a:solidFill>
                  <a:srgbClr val="284A7C"/>
                </a:solidFill>
                <a:latin typeface="GOBCL-HEAVY" pitchFamily="2" charset="77"/>
              </a:rPr>
              <a:t>ESPECIAL DE SALUD Y PUEBLOS </a:t>
            </a:r>
            <a:r>
              <a:rPr lang="es-CL" sz="2000" b="1" dirty="0" smtClean="0">
                <a:solidFill>
                  <a:srgbClr val="284A7C"/>
                </a:solidFill>
                <a:latin typeface="GOBCL-HEAVY" pitchFamily="2" charset="77"/>
              </a:rPr>
              <a:t>INDÍGENAS</a:t>
            </a:r>
            <a:br>
              <a:rPr lang="es-CL" sz="2000" b="1" dirty="0" smtClean="0">
                <a:solidFill>
                  <a:srgbClr val="284A7C"/>
                </a:solidFill>
                <a:latin typeface="GOBCL-HEAVY" pitchFamily="2" charset="77"/>
              </a:rPr>
            </a:br>
            <a:endParaRPr lang="es-CL" sz="2000" dirty="0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xmlns="" id="{D2931687-3670-40F6-A7CF-0BD9678E07F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lvl="0">
              <a:defRPr/>
            </a:pPr>
            <a:r>
              <a:rPr lang="es-CL" sz="2000" dirty="0" smtClean="0"/>
              <a:t>Lineamientos </a:t>
            </a:r>
            <a:r>
              <a:rPr lang="es-CL" sz="2000" dirty="0" err="1" smtClean="0"/>
              <a:t>Minsal</a:t>
            </a:r>
            <a:endParaRPr lang="es-CL" sz="2000" dirty="0" smtClean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CL" sz="2000" dirty="0">
                <a:ea typeface="Open Sans" panose="020B0606030504020204" pitchFamily="34" charset="0"/>
                <a:cs typeface="Open Sans" panose="020B0606030504020204" pitchFamily="34" charset="0"/>
              </a:rPr>
              <a:t>Desarrollo de Modelos de Salud Intercultural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CL" sz="2000" dirty="0" smtClean="0">
                <a:ea typeface="Open Sans" panose="020B0606030504020204" pitchFamily="34" charset="0"/>
                <a:cs typeface="Open Sans" panose="020B0606030504020204" pitchFamily="34" charset="0"/>
              </a:rPr>
              <a:t>Pertinencia </a:t>
            </a:r>
            <a:r>
              <a:rPr lang="es-CL" sz="2000" dirty="0">
                <a:ea typeface="Open Sans" panose="020B0606030504020204" pitchFamily="34" charset="0"/>
                <a:cs typeface="Open Sans" panose="020B0606030504020204" pitchFamily="34" charset="0"/>
              </a:rPr>
              <a:t>cultural en las intervenciones de salud.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CL" sz="2000" dirty="0" smtClean="0">
                <a:ea typeface="Open Sans" panose="020B0606030504020204" pitchFamily="34" charset="0"/>
                <a:cs typeface="Open Sans" panose="020B0606030504020204" pitchFamily="34" charset="0"/>
              </a:rPr>
              <a:t>Enfoque </a:t>
            </a:r>
            <a:r>
              <a:rPr lang="es-CL" sz="2000" dirty="0">
                <a:ea typeface="Open Sans" panose="020B0606030504020204" pitchFamily="34" charset="0"/>
                <a:cs typeface="Open Sans" panose="020B0606030504020204" pitchFamily="34" charset="0"/>
              </a:rPr>
              <a:t>de Derechos </a:t>
            </a:r>
            <a:r>
              <a:rPr lang="es-CL" sz="2000" dirty="0" smtClean="0">
                <a:ea typeface="Open Sans" panose="020B0606030504020204" pitchFamily="34" charset="0"/>
                <a:cs typeface="Open Sans" panose="020B0606030504020204" pitchFamily="34" charset="0"/>
              </a:rPr>
              <a:t>Humanos</a:t>
            </a:r>
            <a:endParaRPr lang="es-CL" sz="2000" dirty="0" smtClean="0"/>
          </a:p>
          <a:p>
            <a:pPr lvl="0">
              <a:defRPr/>
            </a:pPr>
            <a:endParaRPr lang="es-CL" sz="2000" dirty="0" smtClean="0"/>
          </a:p>
        </p:txBody>
      </p:sp>
      <p:sp>
        <p:nvSpPr>
          <p:cNvPr id="5" name="Marcador de texto 8">
            <a:extLst>
              <a:ext uri="{FF2B5EF4-FFF2-40B4-BE49-F238E27FC236}">
                <a16:creationId xmlns:a16="http://schemas.microsoft.com/office/drawing/2014/main" xmlns="" id="{D2931687-3670-40F6-A7CF-0BD9678E07F0}"/>
              </a:ext>
            </a:extLst>
          </p:cNvPr>
          <p:cNvSpPr txBox="1">
            <a:spLocks/>
          </p:cNvSpPr>
          <p:nvPr/>
        </p:nvSpPr>
        <p:spPr>
          <a:xfrm>
            <a:off x="4985657" y="718456"/>
            <a:ext cx="6640286" cy="56932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buClr>
                <a:srgbClr val="000000"/>
              </a:buClr>
              <a:buSzPts val="1600"/>
            </a:pPr>
            <a:endParaRPr lang="es-CL" sz="2900" dirty="0">
              <a:latin typeface="Candara" panose="020E0502030303020204" pitchFamily="34" charset="0"/>
            </a:endParaRPr>
          </a:p>
          <a:p>
            <a:pPr>
              <a:defRPr/>
            </a:pPr>
            <a:endParaRPr lang="es-CL" sz="2000" dirty="0" smtClean="0"/>
          </a:p>
        </p:txBody>
      </p:sp>
      <p:sp>
        <p:nvSpPr>
          <p:cNvPr id="2" name="Rectángulo 1"/>
          <p:cNvSpPr/>
          <p:nvPr/>
        </p:nvSpPr>
        <p:spPr>
          <a:xfrm>
            <a:off x="5170714" y="1010254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CL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 población objetivo del Programa de Salud con Pueblos Indígenas es la adscrita al sistema FONASA (inscrita validada/per cápita), que corresponde al 86,4% de las personas que se declaran pertenecientes a alguno de los grupos reconocidos como pueblos indígenas en Chile, según Casen 2017.</a:t>
            </a:r>
          </a:p>
          <a:p>
            <a:pPr algn="just"/>
            <a:endParaRPr lang="es-C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r>
              <a:rPr lang="es-CL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Población Objetivo: 1.888.524 personas.</a:t>
            </a:r>
          </a:p>
          <a:p>
            <a:pPr algn="just"/>
            <a:r>
              <a:rPr lang="es-CL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Población efectiva del Programa: </a:t>
            </a:r>
            <a:r>
              <a:rPr lang="es-CL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aumento de la identificación de la variable de pertenencia a pueblos indígenas a nivel local (red de APS) </a:t>
            </a:r>
            <a:endParaRPr lang="es-CL" dirty="0">
              <a:solidFill>
                <a:schemeClr val="accent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787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:a16="http://schemas.microsoft.com/office/drawing/2014/main" xmlns="" id="{9345B011-FCAA-4078-BF9C-3887C45CC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474" y="365125"/>
            <a:ext cx="4799013" cy="1325563"/>
          </a:xfrm>
        </p:spPr>
        <p:txBody>
          <a:bodyPr/>
          <a:lstStyle/>
          <a:p>
            <a:r>
              <a:rPr lang="es-CL" dirty="0" smtClean="0">
                <a:solidFill>
                  <a:srgbClr val="284A7C"/>
                </a:solidFill>
                <a:latin typeface="gobCL" pitchFamily="50" charset="0"/>
              </a:rPr>
              <a:t>Principales Resultados </a:t>
            </a:r>
            <a:endParaRPr lang="es-CL" dirty="0">
              <a:solidFill>
                <a:srgbClr val="284A7C"/>
              </a:solidFill>
              <a:latin typeface="gobCL" pitchFamily="50" charset="0"/>
            </a:endParaRPr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xmlns="" id="{0281D287-0A71-4F87-BEFB-EEA4C1DB5C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79371" y="174171"/>
            <a:ext cx="8011886" cy="1632859"/>
          </a:xfrm>
        </p:spPr>
        <p:txBody>
          <a:bodyPr>
            <a:normAutofit fontScale="47500" lnSpcReduction="20000"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s-CL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Aumentar registro de variable de pertenencia a pueblos indígenas en los establecimientos de salud</a:t>
            </a:r>
            <a:r>
              <a:rPr lang="es-CL" sz="28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endParaRPr lang="es-CL" sz="2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s-CL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Reformulación del Programa de Pueblos Indígenas, para la Implementación del Reglamento </a:t>
            </a:r>
            <a:r>
              <a:rPr lang="es-E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sobre los derechos y deberes de las personas pertenecientes a pueblos indígenas a recibir atención de salud con pertinencia cultural (Artículo 7</a:t>
            </a:r>
            <a:r>
              <a:rPr lang="es-ES" sz="28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s-ES" sz="28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Diseño </a:t>
            </a:r>
            <a:r>
              <a:rPr lang="es-E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 Modelos de Salud Intercultural para Prestadores Institucionales Públicos.  </a:t>
            </a:r>
            <a:endParaRPr lang="es-ES" sz="28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s-ES" sz="28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(Reglamento - Normas </a:t>
            </a:r>
            <a:r>
              <a:rPr lang="es-E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técnicas)</a:t>
            </a:r>
          </a:p>
          <a:p>
            <a:endParaRPr lang="es-CL" sz="1800" dirty="0">
              <a:solidFill>
                <a:srgbClr val="284A7C"/>
              </a:solidFill>
              <a:latin typeface="gobCL" pitchFamily="50" charset="0"/>
            </a:endParaRPr>
          </a:p>
        </p:txBody>
      </p:sp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804108"/>
              </p:ext>
            </p:extLst>
          </p:nvPr>
        </p:nvGraphicFramePr>
        <p:xfrm>
          <a:off x="925285" y="1888221"/>
          <a:ext cx="9808969" cy="37070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Document" r:id="rId4" imgW="5623788" imgH="2893688" progId="Word.Document.12">
                  <p:embed/>
                </p:oleObj>
              </mc:Choice>
              <mc:Fallback>
                <p:oleObj name="Document" r:id="rId4" imgW="5623788" imgH="289368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25285" y="1888221"/>
                        <a:ext cx="9808969" cy="37070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00511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4">
            <a:extLst>
              <a:ext uri="{FF2B5EF4-FFF2-40B4-BE49-F238E27FC236}">
                <a16:creationId xmlns:a16="http://schemas.microsoft.com/office/drawing/2014/main" xmlns="" id="{1E909B43-98B6-4CBB-A980-E04BE49A41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9307286" y="2645228"/>
            <a:ext cx="3407228" cy="1822926"/>
          </a:xfrm>
        </p:spPr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xmlns="" id="{8A8702E5-EF2E-4872-9818-EDEDD51BA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199" y="5857875"/>
            <a:ext cx="3932237" cy="325438"/>
          </a:xfrm>
        </p:spPr>
        <p:txBody>
          <a:bodyPr/>
          <a:lstStyle/>
          <a:p>
            <a:r>
              <a:rPr kumimoji="0" lang="es-CL" sz="1600" b="1" i="0" u="none" strike="noStrike" kern="1200" cap="none" spc="0" normalizeH="0" baseline="0" noProof="0" dirty="0">
                <a:ln>
                  <a:noFill/>
                </a:ln>
                <a:solidFill>
                  <a:srgbClr val="284A7C"/>
                </a:solidFill>
                <a:effectLst/>
                <a:uLnTx/>
                <a:uFillTx/>
                <a:latin typeface="GOBCL-HEAVY" pitchFamily="2" charset="77"/>
                <a:ea typeface="+mj-ea"/>
                <a:cs typeface="+mj-cs"/>
              </a:rPr>
              <a:t> </a:t>
            </a:r>
            <a:endParaRPr lang="es-CL" dirty="0"/>
          </a:p>
        </p:txBody>
      </p:sp>
      <p:sp>
        <p:nvSpPr>
          <p:cNvPr id="2" name="Rectángulo 1"/>
          <p:cNvSpPr/>
          <p:nvPr/>
        </p:nvSpPr>
        <p:spPr>
          <a:xfrm>
            <a:off x="624568" y="1320482"/>
            <a:ext cx="845411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1981" indent="-457189" algn="just">
              <a:buFont typeface="+mj-lt"/>
              <a:buAutoNum type="arabicParenR"/>
            </a:pPr>
            <a:r>
              <a:rPr lang="es-CL" dirty="0">
                <a:latin typeface="Candara" panose="020E0502030303020204" pitchFamily="34" charset="0"/>
              </a:rPr>
              <a:t>Programa presente en los 29 Servicios de Salud del País.</a:t>
            </a:r>
          </a:p>
          <a:p>
            <a:pPr marL="761981" indent="-457189" algn="just">
              <a:buFont typeface="+mj-lt"/>
              <a:buAutoNum type="arabicParenR"/>
            </a:pPr>
            <a:r>
              <a:rPr lang="es-CL" dirty="0">
                <a:latin typeface="Candara" panose="020E0502030303020204" pitchFamily="34" charset="0"/>
              </a:rPr>
              <a:t>Incorporación de Recursos Facilitadores Interculturales para actividades del Programa en Establecimientos de APS y Hospitales. Continuidad contractual de </a:t>
            </a:r>
            <a:r>
              <a:rPr lang="es-CL" dirty="0" smtClean="0">
                <a:latin typeface="Candara" panose="020E0502030303020204" pitchFamily="34" charset="0"/>
              </a:rPr>
              <a:t>Facilitadores </a:t>
            </a:r>
            <a:r>
              <a:rPr lang="es-CL" dirty="0">
                <a:latin typeface="Candara" panose="020E0502030303020204" pitchFamily="34" charset="0"/>
              </a:rPr>
              <a:t>en Hospitales </a:t>
            </a:r>
            <a:r>
              <a:rPr lang="es-CL" dirty="0" smtClean="0">
                <a:latin typeface="Candara" panose="020E0502030303020204" pitchFamily="34" charset="0"/>
              </a:rPr>
              <a:t>y </a:t>
            </a:r>
            <a:r>
              <a:rPr lang="es-CL" dirty="0">
                <a:latin typeface="Candara" panose="020E0502030303020204" pitchFamily="34" charset="0"/>
              </a:rPr>
              <a:t>Establecimientos de </a:t>
            </a:r>
            <a:r>
              <a:rPr lang="es-CL" dirty="0" smtClean="0">
                <a:latin typeface="Candara" panose="020E0502030303020204" pitchFamily="34" charset="0"/>
              </a:rPr>
              <a:t>APS: actualmente existen 192 Facilitadores.</a:t>
            </a:r>
            <a:endParaRPr lang="es-CL" dirty="0">
              <a:latin typeface="Candara" panose="020E0502030303020204" pitchFamily="34" charset="0"/>
            </a:endParaRPr>
          </a:p>
          <a:p>
            <a:pPr marL="761981" indent="-457189" algn="just">
              <a:buFont typeface="+mj-lt"/>
              <a:buAutoNum type="arabicParenR"/>
            </a:pPr>
            <a:r>
              <a:rPr lang="es-ES" dirty="0" smtClean="0">
                <a:latin typeface="Candara" panose="020E0502030303020204" pitchFamily="34" charset="0"/>
              </a:rPr>
              <a:t>Incorporación </a:t>
            </a:r>
            <a:r>
              <a:rPr lang="es-ES" dirty="0">
                <a:latin typeface="Candara" panose="020E0502030303020204" pitchFamily="34" charset="0"/>
              </a:rPr>
              <a:t>de la variable de pertenencia a pueblos originarios en el sistema de registros de actividades de salud – REM, con la finalidad de promover la identificación de la población objetivo en la red </a:t>
            </a:r>
            <a:r>
              <a:rPr lang="es-ES" dirty="0" smtClean="0">
                <a:latin typeface="Candara" panose="020E0502030303020204" pitchFamily="34" charset="0"/>
              </a:rPr>
              <a:t>asistencial: Reformulación REM 2023 - 2024. </a:t>
            </a:r>
            <a:endParaRPr lang="es-CL" dirty="0">
              <a:latin typeface="Candara" panose="020E0502030303020204" pitchFamily="34" charset="0"/>
            </a:endParaRPr>
          </a:p>
          <a:p>
            <a:pPr marL="761981" indent="-457189" algn="just">
              <a:buFont typeface="+mj-lt"/>
              <a:buAutoNum type="arabicParenR"/>
            </a:pPr>
            <a:r>
              <a:rPr lang="es-CL" dirty="0">
                <a:latin typeface="Candara" panose="020E0502030303020204" pitchFamily="34" charset="0"/>
              </a:rPr>
              <a:t>Incorporación del Componente “</a:t>
            </a:r>
            <a:r>
              <a:rPr lang="es-ES" dirty="0">
                <a:latin typeface="Candara" panose="020E0502030303020204" pitchFamily="34" charset="0"/>
              </a:rPr>
              <a:t>Plan de Reparación Indígena en Derechos Humanos”</a:t>
            </a:r>
            <a:endParaRPr lang="es-CL" dirty="0">
              <a:latin typeface="Candara" panose="020E0502030303020204" pitchFamily="34" charset="0"/>
            </a:endParaRPr>
          </a:p>
          <a:p>
            <a:pPr marL="761981" indent="-457189" algn="just">
              <a:buFont typeface="+mj-lt"/>
              <a:buAutoNum type="arabicParenR"/>
            </a:pPr>
            <a:r>
              <a:rPr lang="es-ES" dirty="0" smtClean="0">
                <a:latin typeface="Candara" panose="020E0502030303020204" pitchFamily="34" charset="0"/>
              </a:rPr>
              <a:t>Aumento </a:t>
            </a:r>
            <a:r>
              <a:rPr lang="es-ES" dirty="0">
                <a:latin typeface="Candara" panose="020E0502030303020204" pitchFamily="34" charset="0"/>
              </a:rPr>
              <a:t>progresivo de atenciones de salud identificando como beneficiarios a personas de pueblos </a:t>
            </a:r>
            <a:r>
              <a:rPr lang="es-ES" dirty="0" smtClean="0">
                <a:latin typeface="Candara" panose="020E0502030303020204" pitchFamily="34" charset="0"/>
              </a:rPr>
              <a:t>originarios: Atención de Morbilidad General.</a:t>
            </a:r>
            <a:endParaRPr lang="es-CL" dirty="0">
              <a:latin typeface="Candara" panose="020E0502030303020204" pitchFamily="34" charset="0"/>
            </a:endParaRPr>
          </a:p>
          <a:p>
            <a:pPr marL="457189" indent="-457189">
              <a:spcBef>
                <a:spcPts val="0"/>
              </a:spcBef>
              <a:buClr>
                <a:srgbClr val="000000"/>
              </a:buClr>
              <a:buSzPts val="1600"/>
              <a:buFont typeface="+mj-lt"/>
              <a:buAutoNum type="arabicParenR"/>
            </a:pPr>
            <a:endParaRPr lang="es-CL" b="1" u="sng" dirty="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685800"/>
          </a:xfrm>
        </p:spPr>
        <p:txBody>
          <a:bodyPr/>
          <a:lstStyle/>
          <a:p>
            <a:r>
              <a:rPr lang="es-CL" b="1" dirty="0" smtClean="0"/>
              <a:t>Síntesis </a:t>
            </a:r>
            <a:endParaRPr lang="es-CL" b="1" dirty="0"/>
          </a:p>
        </p:txBody>
      </p:sp>
      <p:graphicFrame>
        <p:nvGraphicFramePr>
          <p:cNvPr id="8" name="Obje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330771"/>
              </p:ext>
            </p:extLst>
          </p:nvPr>
        </p:nvGraphicFramePr>
        <p:xfrm>
          <a:off x="1209561" y="5283568"/>
          <a:ext cx="7284131" cy="10117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Document" r:id="rId4" imgW="5623788" imgH="758693" progId="Word.Document.12">
                  <p:embed/>
                </p:oleObj>
              </mc:Choice>
              <mc:Fallback>
                <p:oleObj name="Document" r:id="rId4" imgW="5623788" imgH="75869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09561" y="5283568"/>
                        <a:ext cx="7284131" cy="10117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053893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1473</TotalTime>
  <Words>473</Words>
  <Application>Microsoft Office PowerPoint</Application>
  <PresentationFormat>Panorámica</PresentationFormat>
  <Paragraphs>48</Paragraphs>
  <Slides>5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5" baseType="lpstr">
      <vt:lpstr>Arial</vt:lpstr>
      <vt:lpstr>Calibri</vt:lpstr>
      <vt:lpstr>Calibri Light</vt:lpstr>
      <vt:lpstr>Candara</vt:lpstr>
      <vt:lpstr>gobCL</vt:lpstr>
      <vt:lpstr>GOBCL-HEAVY</vt:lpstr>
      <vt:lpstr>Open Sans</vt:lpstr>
      <vt:lpstr>Wingdings</vt:lpstr>
      <vt:lpstr>Tema de Office</vt:lpstr>
      <vt:lpstr>Document</vt:lpstr>
      <vt:lpstr>PROGRAMA ESPECIAL DE SALUD Y PUEBLOS INDÍGENAS  DIVISIÓN DE ATENCIÓN PRIMARIA </vt:lpstr>
      <vt:lpstr>PROGRAMA ESPECIAL DE SALUD Y PUEBLOS INDÍGENAS </vt:lpstr>
      <vt:lpstr>PROGRAMA ESPECIAL DE SALUD Y PUEBLOS INDÍGENAS </vt:lpstr>
      <vt:lpstr>Principales Resultados </vt:lpstr>
      <vt:lpstr>Síntesis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Patty Jara Sepúlveda</dc:creator>
  <cp:lastModifiedBy>Clodovet del Carmen Millalen Sandoval</cp:lastModifiedBy>
  <cp:revision>17</cp:revision>
  <cp:lastPrinted>2022-09-12T11:54:11Z</cp:lastPrinted>
  <dcterms:created xsi:type="dcterms:W3CDTF">2022-04-07T19:47:50Z</dcterms:created>
  <dcterms:modified xsi:type="dcterms:W3CDTF">2022-10-12T21:20:24Z</dcterms:modified>
</cp:coreProperties>
</file>