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7"/>
  </p:notesMasterIdLst>
  <p:sldIdLst>
    <p:sldId id="257" r:id="rId2"/>
    <p:sldId id="291" r:id="rId3"/>
    <p:sldId id="651" r:id="rId4"/>
    <p:sldId id="652" r:id="rId5"/>
    <p:sldId id="308" r:id="rId6"/>
    <p:sldId id="262" r:id="rId7"/>
    <p:sldId id="307" r:id="rId8"/>
    <p:sldId id="312" r:id="rId9"/>
    <p:sldId id="676" r:id="rId10"/>
    <p:sldId id="675" r:id="rId11"/>
    <p:sldId id="309" r:id="rId12"/>
    <p:sldId id="653" r:id="rId13"/>
    <p:sldId id="311" r:id="rId14"/>
    <p:sldId id="643" r:id="rId15"/>
    <p:sldId id="677" r:id="rId16"/>
    <p:sldId id="669" r:id="rId17"/>
    <p:sldId id="670" r:id="rId18"/>
    <p:sldId id="674" r:id="rId19"/>
    <p:sldId id="678" r:id="rId20"/>
    <p:sldId id="317" r:id="rId21"/>
    <p:sldId id="672" r:id="rId22"/>
    <p:sldId id="318" r:id="rId23"/>
    <p:sldId id="673" r:id="rId24"/>
    <p:sldId id="319" r:id="rId25"/>
    <p:sldId id="645" r:id="rId26"/>
    <p:sldId id="647" r:id="rId27"/>
    <p:sldId id="290" r:id="rId28"/>
    <p:sldId id="654" r:id="rId29"/>
    <p:sldId id="679" r:id="rId30"/>
    <p:sldId id="680" r:id="rId31"/>
    <p:sldId id="315" r:id="rId32"/>
    <p:sldId id="650" r:id="rId33"/>
    <p:sldId id="681" r:id="rId34"/>
    <p:sldId id="682" r:id="rId35"/>
    <p:sldId id="683" r:id="rId36"/>
    <p:sldId id="667" r:id="rId37"/>
    <p:sldId id="661" r:id="rId38"/>
    <p:sldId id="665" r:id="rId39"/>
    <p:sldId id="658" r:id="rId40"/>
    <p:sldId id="659" r:id="rId41"/>
    <p:sldId id="684" r:id="rId42"/>
    <p:sldId id="663" r:id="rId43"/>
    <p:sldId id="668" r:id="rId44"/>
    <p:sldId id="293" r:id="rId45"/>
    <p:sldId id="671" r:id="rId46"/>
  </p:sldIdLst>
  <p:sldSz cx="9144000" cy="6858000" type="screen4x3"/>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81" autoAdjust="0"/>
    <p:restoredTop sz="84094" autoAdjust="0"/>
  </p:normalViewPr>
  <p:slideViewPr>
    <p:cSldViewPr snapToGrid="0">
      <p:cViewPr varScale="1">
        <p:scale>
          <a:sx n="96" d="100"/>
          <a:sy n="96" d="100"/>
        </p:scale>
        <p:origin x="2088" y="90"/>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58" d="100"/>
          <a:sy n="58" d="100"/>
        </p:scale>
        <p:origin x="3024"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D2A850-B436-4F43-8BBE-669541051DB7}" type="doc">
      <dgm:prSet loTypeId="urn:microsoft.com/office/officeart/2005/8/layout/vList5" loCatId="list" qsTypeId="urn:microsoft.com/office/officeart/2005/8/quickstyle/3d2#6" qsCatId="3D" csTypeId="urn:microsoft.com/office/officeart/2005/8/colors/accent2_2" csCatId="accent2" phldr="1"/>
      <dgm:spPr/>
      <dgm:t>
        <a:bodyPr/>
        <a:lstStyle/>
        <a:p>
          <a:endParaRPr lang="es-CR"/>
        </a:p>
      </dgm:t>
    </dgm:pt>
    <dgm:pt modelId="{EB07A643-CAD4-49D7-A649-3BDABAFD94BC}">
      <dgm:prSet custT="1"/>
      <dgm:spPr>
        <a:solidFill>
          <a:schemeClr val="accent1">
            <a:lumMod val="75000"/>
          </a:schemeClr>
        </a:solidFill>
      </dgm:spPr>
      <dgm:t>
        <a:bodyPr/>
        <a:lstStyle/>
        <a:p>
          <a:pPr rtl="0"/>
          <a:r>
            <a:rPr lang="es-ES_tradnl" sz="3600" dirty="0"/>
            <a:t>Predisposición a ser dañados</a:t>
          </a:r>
          <a:endParaRPr lang="es-CR" sz="3600" dirty="0"/>
        </a:p>
      </dgm:t>
    </dgm:pt>
    <dgm:pt modelId="{D4C8A88B-37BE-4315-B870-21441D5425AB}" type="parTrans" cxnId="{C0A9E063-196D-48B8-9287-43B58A74DE58}">
      <dgm:prSet/>
      <dgm:spPr/>
      <dgm:t>
        <a:bodyPr/>
        <a:lstStyle/>
        <a:p>
          <a:endParaRPr lang="es-CR"/>
        </a:p>
      </dgm:t>
    </dgm:pt>
    <dgm:pt modelId="{CFCB0B0C-00AF-4621-92F3-D3276AFE0438}" type="sibTrans" cxnId="{C0A9E063-196D-48B8-9287-43B58A74DE58}">
      <dgm:prSet/>
      <dgm:spPr/>
      <dgm:t>
        <a:bodyPr/>
        <a:lstStyle/>
        <a:p>
          <a:endParaRPr lang="es-CR"/>
        </a:p>
      </dgm:t>
    </dgm:pt>
    <dgm:pt modelId="{1EC379F5-2DE5-462D-AFC7-783B6C875D1F}" type="pres">
      <dgm:prSet presAssocID="{BCD2A850-B436-4F43-8BBE-669541051DB7}" presName="Name0" presStyleCnt="0">
        <dgm:presLayoutVars>
          <dgm:dir/>
          <dgm:animLvl val="lvl"/>
          <dgm:resizeHandles val="exact"/>
        </dgm:presLayoutVars>
      </dgm:prSet>
      <dgm:spPr/>
    </dgm:pt>
    <dgm:pt modelId="{0A6B10CD-3DD9-4895-9C32-E2C87BF7234F}" type="pres">
      <dgm:prSet presAssocID="{EB07A643-CAD4-49D7-A649-3BDABAFD94BC}" presName="linNode" presStyleCnt="0"/>
      <dgm:spPr/>
    </dgm:pt>
    <dgm:pt modelId="{8BA333EF-55F2-4595-B699-B8086553F87E}" type="pres">
      <dgm:prSet presAssocID="{EB07A643-CAD4-49D7-A649-3BDABAFD94BC}" presName="parentText" presStyleLbl="node1" presStyleIdx="0" presStyleCnt="1" custScaleX="152977" custLinFactNeighborX="12331" custLinFactNeighborY="49">
        <dgm:presLayoutVars>
          <dgm:chMax val="1"/>
          <dgm:bulletEnabled val="1"/>
        </dgm:presLayoutVars>
      </dgm:prSet>
      <dgm:spPr/>
    </dgm:pt>
  </dgm:ptLst>
  <dgm:cxnLst>
    <dgm:cxn modelId="{C0A9E063-196D-48B8-9287-43B58A74DE58}" srcId="{BCD2A850-B436-4F43-8BBE-669541051DB7}" destId="{EB07A643-CAD4-49D7-A649-3BDABAFD94BC}" srcOrd="0" destOrd="0" parTransId="{D4C8A88B-37BE-4315-B870-21441D5425AB}" sibTransId="{CFCB0B0C-00AF-4621-92F3-D3276AFE0438}"/>
    <dgm:cxn modelId="{F6422549-48F2-497D-B44C-27684033249B}" type="presOf" srcId="{EB07A643-CAD4-49D7-A649-3BDABAFD94BC}" destId="{8BA333EF-55F2-4595-B699-B8086553F87E}" srcOrd="0" destOrd="0" presId="urn:microsoft.com/office/officeart/2005/8/layout/vList5"/>
    <dgm:cxn modelId="{CBC319E2-9032-420E-A8A0-53B535F8F111}" type="presOf" srcId="{BCD2A850-B436-4F43-8BBE-669541051DB7}" destId="{1EC379F5-2DE5-462D-AFC7-783B6C875D1F}" srcOrd="0" destOrd="0" presId="urn:microsoft.com/office/officeart/2005/8/layout/vList5"/>
    <dgm:cxn modelId="{57CFE724-601C-4579-AAD3-9007985E2CAE}" type="presParOf" srcId="{1EC379F5-2DE5-462D-AFC7-783B6C875D1F}" destId="{0A6B10CD-3DD9-4895-9C32-E2C87BF7234F}" srcOrd="0" destOrd="0" presId="urn:microsoft.com/office/officeart/2005/8/layout/vList5"/>
    <dgm:cxn modelId="{8DF02EEB-7543-4B99-B250-BB75069CD05E}" type="presParOf" srcId="{0A6B10CD-3DD9-4895-9C32-E2C87BF7234F}" destId="{8BA333EF-55F2-4595-B699-B8086553F87E}"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A333EF-55F2-4595-B699-B8086553F87E}">
      <dsp:nvSpPr>
        <dsp:cNvPr id="0" name=""/>
        <dsp:cNvSpPr/>
      </dsp:nvSpPr>
      <dsp:spPr>
        <a:xfrm>
          <a:off x="1583649" y="1670"/>
          <a:ext cx="3241769" cy="1709048"/>
        </a:xfrm>
        <a:prstGeom prst="roundRect">
          <a:avLst/>
        </a:prstGeom>
        <a:solidFill>
          <a:schemeClr val="accent1">
            <a:lumMod val="7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rtl="0">
            <a:lnSpc>
              <a:spcPct val="90000"/>
            </a:lnSpc>
            <a:spcBef>
              <a:spcPct val="0"/>
            </a:spcBef>
            <a:spcAft>
              <a:spcPct val="35000"/>
            </a:spcAft>
            <a:buNone/>
          </a:pPr>
          <a:r>
            <a:rPr lang="es-ES_tradnl" sz="3600" kern="1200" dirty="0"/>
            <a:t>Predisposición a ser dañados</a:t>
          </a:r>
          <a:endParaRPr lang="es-CR" sz="3600" kern="1200" dirty="0"/>
        </a:p>
      </dsp:txBody>
      <dsp:txXfrm>
        <a:off x="1667078" y="85099"/>
        <a:ext cx="3074911" cy="154219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6">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B7EE58-04FE-4B48-8867-630E8226733E}" type="datetimeFigureOut">
              <a:rPr lang="es-CL" smtClean="0"/>
              <a:t>06-08-2019</a:t>
            </a:fld>
            <a:endParaRPr lang="es-CL"/>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727765-DF31-4316-B8B3-899FF8DC2B51}" type="slidenum">
              <a:rPr lang="es-CL" smtClean="0"/>
              <a:t>‹Nº›</a:t>
            </a:fld>
            <a:endParaRPr lang="es-CL"/>
          </a:p>
        </p:txBody>
      </p:sp>
    </p:spTree>
    <p:extLst>
      <p:ext uri="{BB962C8B-B14F-4D97-AF65-F5344CB8AC3E}">
        <p14:creationId xmlns:p14="http://schemas.microsoft.com/office/powerpoint/2010/main" val="2296798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dirty="0"/>
              <a:t>DIAPO 1: “Preparándonos para Emergencias y Desastres, ¿Qué necesito saber?, es una presentación realizada en colaboración por los participantes de un curso de Facilitadores de Salud en Emergencias y Desastres, una alianza entre el Departamento de Gestión de Emergencias y Desastres y el Subdepartamento de Participación Ciudadana y Usuaria.</a:t>
            </a:r>
          </a:p>
        </p:txBody>
      </p:sp>
      <p:sp>
        <p:nvSpPr>
          <p:cNvPr id="4" name="Marcador de número de diapositiva 3"/>
          <p:cNvSpPr>
            <a:spLocks noGrp="1"/>
          </p:cNvSpPr>
          <p:nvPr>
            <p:ph type="sldNum" sz="quarter" idx="5"/>
          </p:nvPr>
        </p:nvSpPr>
        <p:spPr/>
        <p:txBody>
          <a:bodyPr/>
          <a:lstStyle/>
          <a:p>
            <a:fld id="{51727765-DF31-4316-B8B3-899FF8DC2B51}" type="slidenum">
              <a:rPr lang="es-CL" smtClean="0"/>
              <a:t>1</a:t>
            </a:fld>
            <a:endParaRPr lang="es-CL"/>
          </a:p>
        </p:txBody>
      </p:sp>
    </p:spTree>
    <p:extLst>
      <p:ext uri="{BB962C8B-B14F-4D97-AF65-F5344CB8AC3E}">
        <p14:creationId xmlns:p14="http://schemas.microsoft.com/office/powerpoint/2010/main" val="1846214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dirty="0"/>
              <a:t>DIAPO 2: Esta es la lista de preguntas que abordaremos en esta capacitación: </a:t>
            </a:r>
          </a:p>
          <a:p>
            <a:pPr marL="342900" indent="-342900">
              <a:buFont typeface="+mj-lt"/>
              <a:buAutoNum type="arabicPeriod"/>
            </a:pPr>
            <a:r>
              <a:rPr lang="es-CL" sz="1200" dirty="0">
                <a:latin typeface="+mn-lt"/>
              </a:rPr>
              <a:t>¿Cómo afecta una Emergencia o Desastre?</a:t>
            </a:r>
          </a:p>
          <a:p>
            <a:pPr marL="342900" indent="-342900">
              <a:buFont typeface="+mj-lt"/>
              <a:buAutoNum type="arabicPeriod"/>
            </a:pPr>
            <a:r>
              <a:rPr lang="es-CL" sz="1200" dirty="0">
                <a:solidFill>
                  <a:schemeClr val="tx1"/>
                </a:solidFill>
                <a:latin typeface="+mn-lt"/>
              </a:rPr>
              <a:t>¿Cuál es la diferencia entre una Urgencia, Emergencia y Desastre en el ámbito de la Salud?</a:t>
            </a:r>
          </a:p>
          <a:p>
            <a:pPr marL="342900" indent="-342900">
              <a:buFont typeface="+mj-lt"/>
              <a:buAutoNum type="arabicPeriod"/>
            </a:pPr>
            <a:r>
              <a:rPr lang="es-CL" sz="1200" dirty="0">
                <a:solidFill>
                  <a:schemeClr val="tx1"/>
                </a:solidFill>
                <a:latin typeface="+mn-lt"/>
              </a:rPr>
              <a:t>¿Qué son las amenazas? ¿Qué tipos de amenazas hay?</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s-CL" sz="1200" dirty="0">
                <a:solidFill>
                  <a:schemeClr val="tx1"/>
                </a:solidFill>
                <a:latin typeface="+mn-lt"/>
              </a:rPr>
              <a:t>¿Cómo puede la Comunidad organizada aportar para minimizar los daños frente a una situación de Emergencia y/o Desastre?</a:t>
            </a:r>
          </a:p>
          <a:p>
            <a:pPr marL="342900" indent="-342900">
              <a:buFont typeface="+mj-lt"/>
              <a:buAutoNum type="arabicPeriod"/>
            </a:pPr>
            <a:r>
              <a:rPr lang="es-ES" sz="1200" dirty="0">
                <a:solidFill>
                  <a:schemeClr val="tx1"/>
                </a:solidFill>
                <a:latin typeface="+mn-lt"/>
              </a:rPr>
              <a:t>¿Existe alguna entidad responsable  de la ciudadanía ante el Riesgo o Emergencia?</a:t>
            </a:r>
          </a:p>
          <a:p>
            <a:pPr marL="342900" indent="-342900">
              <a:buFont typeface="+mj-lt"/>
              <a:buAutoNum type="arabicPeriod"/>
            </a:pPr>
            <a:r>
              <a:rPr lang="es-CL" sz="1200" dirty="0">
                <a:solidFill>
                  <a:schemeClr val="tx1"/>
                </a:solidFill>
                <a:latin typeface="+mn-lt"/>
              </a:rPr>
              <a:t>¿Cómo actúan las Instituciones de Salud ante Emergencias y/o Desastres?</a:t>
            </a:r>
          </a:p>
          <a:p>
            <a:pPr marL="342900" indent="-342900">
              <a:buFont typeface="+mj-lt"/>
              <a:buAutoNum type="arabicPeriod"/>
            </a:pPr>
            <a:r>
              <a:rPr lang="es-CL" sz="1200" dirty="0">
                <a:ln w="0"/>
                <a:solidFill>
                  <a:schemeClr val="tx1"/>
                </a:solidFill>
                <a:latin typeface="+mn-lt"/>
              </a:rPr>
              <a:t>¿ Por qué es necesario trabajar con las comunidades en la preparación ante situaciones de emergencias y desastres? </a:t>
            </a:r>
          </a:p>
          <a:p>
            <a:pPr marL="342900" indent="-342900">
              <a:buFont typeface="+mj-lt"/>
              <a:buAutoNum type="arabicPeriod"/>
            </a:pPr>
            <a:r>
              <a:rPr lang="es-CL" sz="1200" dirty="0">
                <a:solidFill>
                  <a:schemeClr val="tx1"/>
                </a:solidFill>
                <a:latin typeface="+mn-lt"/>
              </a:rPr>
              <a:t>¿Cómo se organiza la respuesta de los Servicios de Urgencia?</a:t>
            </a:r>
          </a:p>
          <a:p>
            <a:pPr marL="342900" indent="-342900">
              <a:buFont typeface="+mj-lt"/>
              <a:buAutoNum type="arabicPeriod"/>
            </a:pPr>
            <a:r>
              <a:rPr lang="es-CL" sz="1200" dirty="0">
                <a:ln w="0"/>
                <a:solidFill>
                  <a:schemeClr val="tx1"/>
                </a:solidFill>
                <a:latin typeface="+mn-lt"/>
              </a:rPr>
              <a:t>¿Cuál es nuestro Rol como Agente Comunitario?</a:t>
            </a:r>
            <a:endParaRPr lang="es-CL" sz="1200" dirty="0">
              <a:solidFill>
                <a:schemeClr val="tx1"/>
              </a:solidFill>
              <a:latin typeface="+mn-lt"/>
            </a:endParaRPr>
          </a:p>
          <a:p>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2</a:t>
            </a:fld>
            <a:endParaRPr lang="es-CL"/>
          </a:p>
        </p:txBody>
      </p:sp>
    </p:spTree>
    <p:extLst>
      <p:ext uri="{BB962C8B-B14F-4D97-AF65-F5344CB8AC3E}">
        <p14:creationId xmlns:p14="http://schemas.microsoft.com/office/powerpoint/2010/main" val="2567658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dirty="0"/>
              <a:t>DIAPO 3: En Chile podemos recordar los últimos grandes Desastres que hemos vivido: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L" sz="1200" dirty="0"/>
              <a:t>Terremoto y tsunami Chile 17 de septiembre del  2015 8,3 grados , que nos afectó en nuestra región de Coquimbo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L" sz="1200" dirty="0"/>
              <a:t>Erupción volcánica 2 de mayo de 2008 Chaitén  </a:t>
            </a:r>
          </a:p>
          <a:p>
            <a:pPr marL="171450" indent="-171450">
              <a:buFont typeface="Arial" panose="020B0604020202020204" pitchFamily="34" charset="0"/>
              <a:buChar char="•"/>
            </a:pPr>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3</a:t>
            </a:fld>
            <a:endParaRPr lang="es-CL"/>
          </a:p>
        </p:txBody>
      </p:sp>
    </p:spTree>
    <p:extLst>
      <p:ext uri="{BB962C8B-B14F-4D97-AF65-F5344CB8AC3E}">
        <p14:creationId xmlns:p14="http://schemas.microsoft.com/office/powerpoint/2010/main" val="3614170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DIAPO 4: otros desastres: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L" sz="1200" dirty="0"/>
              <a:t>Desborde del rio Copiapó por lluvias,  25 de Marzo del 2015 Atacama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L" sz="1200" dirty="0"/>
              <a:t>Incendios forestales enero-2017 consumió 586.073 hectáreas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s-CL"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s-CL" dirty="0"/>
              <a:t>Todos estos desastres, que pueden ser de distinto tipo nos han afectado como país.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CL" dirty="0"/>
          </a:p>
          <a:p>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4</a:t>
            </a:fld>
            <a:endParaRPr lang="es-CL"/>
          </a:p>
        </p:txBody>
      </p:sp>
    </p:spTree>
    <p:extLst>
      <p:ext uri="{BB962C8B-B14F-4D97-AF65-F5344CB8AC3E}">
        <p14:creationId xmlns:p14="http://schemas.microsoft.com/office/powerpoint/2010/main" val="3681862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DIAPO 5:</a:t>
            </a:r>
          </a:p>
          <a:p>
            <a:r>
              <a:rPr lang="es-CL" dirty="0"/>
              <a:t>En base a lo que hemos vivido como país: ¿Cómo afecta una Emergencia o Desastre?</a:t>
            </a:r>
          </a:p>
          <a:p>
            <a:r>
              <a:rPr lang="es-CL" dirty="0"/>
              <a:t>Frente a un incidente, que puede ser un hecho abrupto que nos impacta el flujo habitual, podrían existir,  muertos, heridos, o generar aislamiento de una comunidad, o generar viviendas destruidas, o desorganización social o de la comunidad frente al evento, o quedar muchas personas damnificadas. Todas estas consecuencias generadas por este incidente, hablan de un impacto en la comunidad, la que se ve afectada por ese incidente. Al respecto, debemos preguntarnos: Los recursos locales, que tiene la comunidad afectada, son suficientes o ¿superan la capacidad de respuesta local? </a:t>
            </a:r>
          </a:p>
        </p:txBody>
      </p:sp>
      <p:sp>
        <p:nvSpPr>
          <p:cNvPr id="4" name="Marcador de número de diapositiva 3"/>
          <p:cNvSpPr>
            <a:spLocks noGrp="1"/>
          </p:cNvSpPr>
          <p:nvPr>
            <p:ph type="sldNum" sz="quarter" idx="5"/>
          </p:nvPr>
        </p:nvSpPr>
        <p:spPr/>
        <p:txBody>
          <a:bodyPr/>
          <a:lstStyle/>
          <a:p>
            <a:fld id="{51727765-DF31-4316-B8B3-899FF8DC2B51}" type="slidenum">
              <a:rPr lang="es-CL" smtClean="0"/>
              <a:t>5</a:t>
            </a:fld>
            <a:endParaRPr lang="es-CL"/>
          </a:p>
        </p:txBody>
      </p:sp>
    </p:spTree>
    <p:extLst>
      <p:ext uri="{BB962C8B-B14F-4D97-AF65-F5344CB8AC3E}">
        <p14:creationId xmlns:p14="http://schemas.microsoft.com/office/powerpoint/2010/main" val="26653525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DIAPO 6:</a:t>
            </a:r>
          </a:p>
          <a:p>
            <a:r>
              <a:rPr lang="es-CL" dirty="0"/>
              <a:t>Si estos recursos locales de la comunidad son suficientes, hablamos de una EMERGENCIA: que se define como todo evento que  </a:t>
            </a:r>
            <a:r>
              <a:rPr lang="es-CL" sz="1200" b="0" dirty="0"/>
              <a:t>Interrumpe el normal desempeño, o proceso de una comunidad </a:t>
            </a:r>
            <a:r>
              <a:rPr lang="es-CL" sz="1200" b="0" u="sng" dirty="0"/>
              <a:t>y se logra manejar con recursos locales.</a:t>
            </a:r>
            <a:endParaRPr lang="es-CL" b="0" u="sng"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6</a:t>
            </a:fld>
            <a:endParaRPr lang="es-CL"/>
          </a:p>
        </p:txBody>
      </p:sp>
    </p:spTree>
    <p:extLst>
      <p:ext uri="{BB962C8B-B14F-4D97-AF65-F5344CB8AC3E}">
        <p14:creationId xmlns:p14="http://schemas.microsoft.com/office/powerpoint/2010/main" val="617551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DIAPO 7:</a:t>
            </a:r>
          </a:p>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En el caso contrario, </a:t>
            </a:r>
            <a:r>
              <a:rPr lang="es-CL" sz="1200" b="0" dirty="0"/>
              <a:t>Cuando la emergencia logra superar la capacidad que se tiene para responder a ese evento, en ese momento se denomina DESASTRE, es decir, la comunidad no cuenta con los recursos suficientes para hacerle frente. </a:t>
            </a:r>
          </a:p>
          <a:p>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7</a:t>
            </a:fld>
            <a:endParaRPr lang="es-CL"/>
          </a:p>
        </p:txBody>
      </p:sp>
    </p:spTree>
    <p:extLst>
      <p:ext uri="{BB962C8B-B14F-4D97-AF65-F5344CB8AC3E}">
        <p14:creationId xmlns:p14="http://schemas.microsoft.com/office/powerpoint/2010/main" val="2965533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DIAPO 3:</a:t>
            </a:r>
          </a:p>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Ahora, cuando hablamos de emergencias en Salud a veces se incorpora el concepto de Urgencia… </a:t>
            </a:r>
            <a:r>
              <a:rPr lang="es-CL" sz="1200" b="1" dirty="0">
                <a:solidFill>
                  <a:schemeClr val="bg1"/>
                </a:solidFill>
              </a:rPr>
              <a:t>¿Cuál es la diferencia entre una Urgencia, Emergencia y Desastre en el ámbito de la Salud?</a:t>
            </a:r>
          </a:p>
          <a:p>
            <a:pPr marL="0" indent="0" algn="just">
              <a:buNone/>
            </a:pPr>
            <a:r>
              <a:rPr lang="es-CL" sz="1200" b="0" dirty="0">
                <a:solidFill>
                  <a:schemeClr val="bg1"/>
                </a:solidFill>
              </a:rPr>
              <a:t>Entendemos por </a:t>
            </a:r>
            <a:r>
              <a:rPr lang="es-CL" sz="1200" b="1" dirty="0">
                <a:solidFill>
                  <a:schemeClr val="bg1"/>
                </a:solidFill>
              </a:rPr>
              <a:t>URGENCIA </a:t>
            </a:r>
            <a:r>
              <a:rPr lang="es-CL" dirty="0">
                <a:solidFill>
                  <a:schemeClr val="accent5">
                    <a:lumMod val="75000"/>
                  </a:schemeClr>
                </a:solidFill>
              </a:rPr>
              <a:t>la percepción que tiene una persona respecto de un problema de salud que le afecta: Un ejemplo sería: “si siento mucho dolor de estómago creo que tengo algo grave y acudo al SAPU, pero me indican que no es nada grave”… para esa persona su enfermedad es algo </a:t>
            </a:r>
            <a:r>
              <a:rPr lang="es-CL" b="1" dirty="0">
                <a:solidFill>
                  <a:schemeClr val="accent5">
                    <a:lumMod val="75000"/>
                  </a:schemeClr>
                </a:solidFill>
              </a:rPr>
              <a:t>URGENTE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CL" dirty="0"/>
          </a:p>
          <a:p>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8</a:t>
            </a:fld>
            <a:endParaRPr lang="es-CL"/>
          </a:p>
        </p:txBody>
      </p:sp>
    </p:spTree>
    <p:extLst>
      <p:ext uri="{BB962C8B-B14F-4D97-AF65-F5344CB8AC3E}">
        <p14:creationId xmlns:p14="http://schemas.microsoft.com/office/powerpoint/2010/main" val="37176044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DIAPO 9:</a:t>
            </a:r>
          </a:p>
          <a:p>
            <a:pPr marL="0" indent="0" algn="just">
              <a:buNone/>
            </a:pPr>
            <a:r>
              <a:rPr lang="es-CL" dirty="0"/>
              <a:t>La Emergencia en el ámbito de Salud, a diferencia de la Urgencia, que la define el paciente, la Emergencia es </a:t>
            </a:r>
            <a:r>
              <a:rPr lang="es-CL" dirty="0">
                <a:solidFill>
                  <a:schemeClr val="accent5">
                    <a:lumMod val="75000"/>
                  </a:schemeClr>
                </a:solidFill>
              </a:rPr>
              <a:t>la categorización dada por un profesional de la salud, que </a:t>
            </a:r>
            <a:r>
              <a:rPr lang="es-CL" u="sng" dirty="0">
                <a:solidFill>
                  <a:schemeClr val="accent5">
                    <a:lumMod val="75000"/>
                  </a:schemeClr>
                </a:solidFill>
              </a:rPr>
              <a:t>implica atención médica inmediata.</a:t>
            </a:r>
          </a:p>
          <a:p>
            <a:pPr marL="0" indent="0" algn="just">
              <a:buNone/>
            </a:pPr>
            <a:r>
              <a:rPr lang="es-CL" dirty="0">
                <a:solidFill>
                  <a:schemeClr val="accent5">
                    <a:lumMod val="75000"/>
                  </a:schemeClr>
                </a:solidFill>
              </a:rPr>
              <a:t>Ejemplo: “siento mucho dolor, acudo al Hospital, me realizan un electro, el médico diagnostica un infarto e indica atención y tratamiento inmediato”…  esto es una </a:t>
            </a:r>
            <a:r>
              <a:rPr lang="es-CL" b="1" dirty="0">
                <a:solidFill>
                  <a:schemeClr val="accent5">
                    <a:lumMod val="75000"/>
                  </a:schemeClr>
                </a:solidFill>
              </a:rPr>
              <a:t>EMERGENCIA</a:t>
            </a:r>
          </a:p>
          <a:p>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9</a:t>
            </a:fld>
            <a:endParaRPr lang="es-CL"/>
          </a:p>
        </p:txBody>
      </p:sp>
    </p:spTree>
    <p:extLst>
      <p:ext uri="{BB962C8B-B14F-4D97-AF65-F5344CB8AC3E}">
        <p14:creationId xmlns:p14="http://schemas.microsoft.com/office/powerpoint/2010/main" val="1243417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DIAPO 10:</a:t>
            </a:r>
          </a:p>
          <a:p>
            <a:pPr marL="0" indent="0" algn="just">
              <a:buNone/>
            </a:pPr>
            <a:r>
              <a:rPr lang="es-CL" dirty="0"/>
              <a:t>El desastre, a diferencia de los conceptos anteriores aplicados en salud específicamente, se aplica a situaciones de cualquier tipo, y se define como </a:t>
            </a:r>
            <a:r>
              <a:rPr lang="es-CL" dirty="0">
                <a:solidFill>
                  <a:schemeClr val="accent5">
                    <a:lumMod val="75000"/>
                  </a:schemeClr>
                </a:solidFill>
              </a:rPr>
              <a:t>una situación repentina que altera el normal funcionamiento de la comunidad, y que </a:t>
            </a:r>
            <a:r>
              <a:rPr lang="es-CL" u="sng" dirty="0">
                <a:solidFill>
                  <a:schemeClr val="accent5">
                    <a:lumMod val="75000"/>
                  </a:schemeClr>
                </a:solidFill>
              </a:rPr>
              <a:t>produce daños graves </a:t>
            </a:r>
            <a:r>
              <a:rPr lang="es-CL" dirty="0">
                <a:solidFill>
                  <a:schemeClr val="accent5">
                    <a:lumMod val="75000"/>
                  </a:schemeClr>
                </a:solidFill>
              </a:rPr>
              <a:t>materiales y humanos. Y que la comunidad no cuenta con los recursos para manejarlo</a:t>
            </a:r>
          </a:p>
          <a:p>
            <a:pPr marL="0" indent="0" algn="just">
              <a:buNone/>
            </a:pPr>
            <a:r>
              <a:rPr lang="es-CL" dirty="0">
                <a:solidFill>
                  <a:schemeClr val="accent5">
                    <a:lumMod val="75000"/>
                  </a:schemeClr>
                </a:solidFill>
              </a:rPr>
              <a:t>Ejemplo: “un terremoto que produzca caída de edificios y estructuras que implican gran cantidad de heridos, atrapados y muertos”… esto es un </a:t>
            </a:r>
            <a:r>
              <a:rPr lang="es-CL" b="1" dirty="0">
                <a:solidFill>
                  <a:schemeClr val="accent5">
                    <a:lumMod val="75000"/>
                  </a:schemeClr>
                </a:solidFill>
              </a:rPr>
              <a:t>DESASTRE, </a:t>
            </a:r>
            <a:r>
              <a:rPr lang="es-CL" b="0" dirty="0">
                <a:solidFill>
                  <a:schemeClr val="accent5">
                    <a:lumMod val="75000"/>
                  </a:schemeClr>
                </a:solidFill>
              </a:rPr>
              <a:t>porque tampoco en salud por ejemplo se cuenta con la </a:t>
            </a:r>
            <a:r>
              <a:rPr lang="es-CL" b="0" u="sng" dirty="0">
                <a:solidFill>
                  <a:schemeClr val="accent5">
                    <a:lumMod val="75000"/>
                  </a:schemeClr>
                </a:solidFill>
              </a:rPr>
              <a:t>capacidad repentina </a:t>
            </a:r>
            <a:r>
              <a:rPr lang="es-CL" b="0" dirty="0">
                <a:solidFill>
                  <a:schemeClr val="accent5">
                    <a:lumMod val="75000"/>
                  </a:schemeClr>
                </a:solidFill>
              </a:rPr>
              <a:t>de manejo de una gran cantidad de heridos graves o manejo de tantos muertos en lo habitual</a:t>
            </a:r>
            <a:r>
              <a:rPr lang="es-CL" b="1" dirty="0">
                <a:solidFill>
                  <a:schemeClr val="accent5">
                    <a:lumMod val="75000"/>
                  </a:schemeClr>
                </a:solidFill>
              </a:rPr>
              <a:t>.</a:t>
            </a:r>
          </a:p>
          <a:p>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10</a:t>
            </a:fld>
            <a:endParaRPr lang="es-CL"/>
          </a:p>
        </p:txBody>
      </p:sp>
    </p:spTree>
    <p:extLst>
      <p:ext uri="{BB962C8B-B14F-4D97-AF65-F5344CB8AC3E}">
        <p14:creationId xmlns:p14="http://schemas.microsoft.com/office/powerpoint/2010/main" val="962040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DIAPO 11:</a:t>
            </a:r>
          </a:p>
          <a:p>
            <a:r>
              <a:rPr lang="es-CL" dirty="0"/>
              <a:t>Debemos distinguir un nuevo concepto: AMENAZAS. </a:t>
            </a:r>
            <a:r>
              <a:rPr lang="es-CL" sz="1200" b="1" dirty="0">
                <a:solidFill>
                  <a:schemeClr val="bg1"/>
                </a:solidFill>
              </a:rPr>
              <a:t>¿Qué son las amenazas? ¿Qué tipos de amenazas hay?</a:t>
            </a:r>
            <a:r>
              <a:rPr lang="es-CL" sz="1200" dirty="0"/>
              <a:t>	</a:t>
            </a:r>
          </a:p>
          <a:p>
            <a:r>
              <a:rPr lang="es-CL" sz="1200" u="sng" dirty="0"/>
              <a:t>Las Amenazas son factores externos que tienen potencial de daño</a:t>
            </a:r>
            <a:r>
              <a:rPr lang="es-CL" sz="1200" dirty="0"/>
              <a:t> y que pueden afectar </a:t>
            </a:r>
            <a:r>
              <a:rPr lang="es-CL" sz="1200" b="0" dirty="0"/>
              <a:t>a </a:t>
            </a:r>
            <a:r>
              <a:rPr lang="es-CL" sz="1200" b="0" dirty="0">
                <a:solidFill>
                  <a:schemeClr val="bg2"/>
                </a:solidFill>
                <a:effectLst>
                  <a:outerShdw blurRad="38100" dist="38100" dir="2700000" algn="tl">
                    <a:srgbClr val="000000">
                      <a:alpha val="43137"/>
                    </a:srgbClr>
                  </a:outerShdw>
                </a:effectLst>
              </a:rPr>
              <a:t>las personas, sus bienes y medio ambiente. </a:t>
            </a:r>
          </a:p>
          <a:p>
            <a:endParaRPr lang="es-CL" sz="1200" b="0" dirty="0">
              <a:solidFill>
                <a:schemeClr val="bg2"/>
              </a:solidFill>
              <a:effectLst>
                <a:outerShdw blurRad="38100" dist="38100" dir="2700000" algn="tl">
                  <a:srgbClr val="000000">
                    <a:alpha val="43137"/>
                  </a:srgbClr>
                </a:outerShdw>
              </a:effectLst>
            </a:endParaRPr>
          </a:p>
          <a:p>
            <a:r>
              <a:rPr lang="es-CL" sz="1200" b="0" dirty="0">
                <a:solidFill>
                  <a:schemeClr val="bg2"/>
                </a:solidFill>
                <a:effectLst>
                  <a:outerShdw blurRad="38100" dist="38100" dir="2700000" algn="tl">
                    <a:srgbClr val="000000">
                      <a:alpha val="43137"/>
                    </a:srgbClr>
                  </a:outerShdw>
                </a:effectLst>
              </a:rPr>
              <a:t>Estas pueden ser de dos tipos al menos. Las Naturales (más bien dicho, </a:t>
            </a:r>
            <a:r>
              <a:rPr lang="es-CL" sz="1200" b="0" dirty="0" err="1">
                <a:solidFill>
                  <a:schemeClr val="bg2"/>
                </a:solidFill>
                <a:effectLst>
                  <a:outerShdw blurRad="38100" dist="38100" dir="2700000" algn="tl">
                    <a:srgbClr val="000000">
                      <a:alpha val="43137"/>
                    </a:srgbClr>
                  </a:outerShdw>
                </a:effectLst>
              </a:rPr>
              <a:t>socionaturales</a:t>
            </a:r>
            <a:r>
              <a:rPr lang="es-CL" sz="1200" b="0" dirty="0">
                <a:solidFill>
                  <a:schemeClr val="bg2"/>
                </a:solidFill>
                <a:effectLst>
                  <a:outerShdw blurRad="38100" dist="38100" dir="2700000" algn="tl">
                    <a:srgbClr val="000000">
                      <a:alpha val="43137"/>
                    </a:srgbClr>
                  </a:outerShdw>
                </a:effectLst>
              </a:rPr>
              <a:t>, porque igual de alguna manera son aumentadas por acción del ser humano, aunque sean de origen natural, ya que si no hubiera población cerca no afectaría),  como los Tsunamis, terremotos, erupciones e inundaciones por ejemplo. Y las Amenazas antrópicas, que son generados por el ser humano, tales como los incendios, explosiones nucleares o bombas, y accidentes químicos, entre otros.</a:t>
            </a:r>
            <a:endParaRPr lang="es-CL" b="0"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11</a:t>
            </a:fld>
            <a:endParaRPr lang="es-CL"/>
          </a:p>
        </p:txBody>
      </p:sp>
    </p:spTree>
    <p:extLst>
      <p:ext uri="{BB962C8B-B14F-4D97-AF65-F5344CB8AC3E}">
        <p14:creationId xmlns:p14="http://schemas.microsoft.com/office/powerpoint/2010/main" val="41436709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DIAPO 12:</a:t>
            </a:r>
          </a:p>
          <a:p>
            <a:r>
              <a:rPr lang="es-CL" dirty="0"/>
              <a:t>Debemos comenzar a preguntarnos ¿qué amenazas podrían afectar nuestro territorio? </a:t>
            </a:r>
          </a:p>
          <a:p>
            <a:pPr lvl="0"/>
            <a:r>
              <a:rPr lang="es-CL" dirty="0"/>
              <a:t>Aluviones, Terremotos, Incendios, Accidentes con múltiples víctimas . Vayamos pensando mientras incluimos un nuevo concepto a continuación…</a:t>
            </a:r>
          </a:p>
          <a:p>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12</a:t>
            </a:fld>
            <a:endParaRPr lang="es-CL"/>
          </a:p>
        </p:txBody>
      </p:sp>
    </p:spTree>
    <p:extLst>
      <p:ext uri="{BB962C8B-B14F-4D97-AF65-F5344CB8AC3E}">
        <p14:creationId xmlns:p14="http://schemas.microsoft.com/office/powerpoint/2010/main" val="6911496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dirty="0"/>
              <a:t>DIAPO 12</a:t>
            </a:r>
          </a:p>
          <a:p>
            <a:r>
              <a:rPr lang="es-CL" dirty="0"/>
              <a:t>¿Qué es la Vulnerabilidad?, es predisposición o posibilidad de ser dañados por una amenaza potencial. Esta vulnerabilidad es parte de las personas, sistemas o comunidades en el sentido de que no están lo suficientemente preparadas para  enfrentar amenazas, y su daño potencial aumenta. Lo vemos en estas imágenes: la precariedad de algunas viviendas, la construcción no regulada en cerros, las viviendas de adobe, la sobre población y la población migrante por ejemplo en países con una cultura diferente. </a:t>
            </a:r>
          </a:p>
          <a:p>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13</a:t>
            </a:fld>
            <a:endParaRPr lang="es-CL"/>
          </a:p>
        </p:txBody>
      </p:sp>
    </p:spTree>
    <p:extLst>
      <p:ext uri="{BB962C8B-B14F-4D97-AF65-F5344CB8AC3E}">
        <p14:creationId xmlns:p14="http://schemas.microsoft.com/office/powerpoint/2010/main" val="1695077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DIAPO 14:</a:t>
            </a:r>
          </a:p>
          <a:p>
            <a:r>
              <a:rPr lang="es-CL" dirty="0"/>
              <a:t>Pensemos nuevamente en nuestras comunidades, cómo es nuestra vulnerabilidad frente a las amenazas? Veamos las imágenes… algo de esto puede hacernos vulnerables en nuestro territorio regional, provincial o local frente a potenciales amenazas? (permitir corta reflexión e invitar al video de pagina siguiente).</a:t>
            </a:r>
          </a:p>
        </p:txBody>
      </p:sp>
      <p:sp>
        <p:nvSpPr>
          <p:cNvPr id="4" name="Marcador de número de diapositiva 3"/>
          <p:cNvSpPr>
            <a:spLocks noGrp="1"/>
          </p:cNvSpPr>
          <p:nvPr>
            <p:ph type="sldNum" sz="quarter" idx="5"/>
          </p:nvPr>
        </p:nvSpPr>
        <p:spPr/>
        <p:txBody>
          <a:bodyPr/>
          <a:lstStyle/>
          <a:p>
            <a:fld id="{51727765-DF31-4316-B8B3-899FF8DC2B51}" type="slidenum">
              <a:rPr lang="es-CL" smtClean="0"/>
              <a:t>14</a:t>
            </a:fld>
            <a:endParaRPr lang="es-CL"/>
          </a:p>
        </p:txBody>
      </p:sp>
    </p:spTree>
    <p:extLst>
      <p:ext uri="{BB962C8B-B14F-4D97-AF65-F5344CB8AC3E}">
        <p14:creationId xmlns:p14="http://schemas.microsoft.com/office/powerpoint/2010/main" val="10550826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DIAPO 15:</a:t>
            </a:r>
          </a:p>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¿cómo cambiar la </a:t>
            </a:r>
            <a:r>
              <a:rPr lang="en-US" sz="1200" dirty="0"/>
              <a:t>la </a:t>
            </a:r>
            <a:r>
              <a:rPr lang="en-US" sz="1200" dirty="0" err="1"/>
              <a:t>situación</a:t>
            </a:r>
            <a:r>
              <a:rPr lang="en-US" sz="1200" dirty="0"/>
              <a:t> de </a:t>
            </a:r>
            <a:r>
              <a:rPr lang="en-US" sz="1200" dirty="0" err="1"/>
              <a:t>vulnerabilidad</a:t>
            </a:r>
            <a:r>
              <a:rPr lang="en-US" sz="1200" dirty="0"/>
              <a:t>, para </a:t>
            </a:r>
            <a:r>
              <a:rPr lang="en-US" sz="1200" dirty="0" err="1"/>
              <a:t>disminuir</a:t>
            </a:r>
            <a:r>
              <a:rPr lang="en-US" sz="1200" dirty="0"/>
              <a:t> el </a:t>
            </a:r>
            <a:r>
              <a:rPr lang="en-US" sz="1200" dirty="0" err="1"/>
              <a:t>riesgo</a:t>
            </a:r>
            <a:r>
              <a:rPr lang="en-US" sz="1200" dirty="0"/>
              <a:t> </a:t>
            </a:r>
            <a:r>
              <a:rPr lang="en-US" sz="1200" dirty="0" err="1"/>
              <a:t>frente</a:t>
            </a:r>
            <a:r>
              <a:rPr lang="en-US" sz="1200" dirty="0"/>
              <a:t> a </a:t>
            </a:r>
            <a:r>
              <a:rPr lang="en-US" sz="1200" dirty="0" err="1"/>
              <a:t>desastres</a:t>
            </a:r>
            <a:r>
              <a:rPr lang="en-US" sz="1200" dirty="0"/>
              <a:t>? </a:t>
            </a:r>
            <a:r>
              <a:rPr lang="en-US" sz="1200" dirty="0" err="1"/>
              <a:t>Necesitamos</a:t>
            </a:r>
            <a:r>
              <a:rPr lang="en-US" sz="1200" dirty="0"/>
              <a:t> </a:t>
            </a:r>
            <a:r>
              <a:rPr lang="en-US" sz="1200" dirty="0" err="1"/>
              <a:t>fortalecer</a:t>
            </a:r>
            <a:r>
              <a:rPr lang="en-US" sz="1200" dirty="0"/>
              <a:t> la CAPACIDAD de las personas, los </a:t>
            </a:r>
            <a:r>
              <a:rPr lang="en-US" sz="1200" dirty="0" err="1"/>
              <a:t>sistemas</a:t>
            </a:r>
            <a:r>
              <a:rPr lang="en-US" sz="1200" dirty="0"/>
              <a:t>, las </a:t>
            </a:r>
            <a:r>
              <a:rPr lang="en-US" sz="1200" dirty="0" err="1"/>
              <a:t>organizaciones</a:t>
            </a:r>
            <a:r>
              <a:rPr lang="en-US" sz="1200" dirty="0"/>
              <a:t> y </a:t>
            </a:r>
            <a:r>
              <a:rPr lang="en-US" sz="1200" dirty="0" err="1"/>
              <a:t>comunidades</a:t>
            </a:r>
            <a:r>
              <a:rPr lang="en-US" sz="1200" dirty="0"/>
              <a:t>. La </a:t>
            </a:r>
            <a:r>
              <a:rPr lang="en-US" sz="1200" dirty="0" err="1"/>
              <a:t>Capacidad</a:t>
            </a:r>
            <a:r>
              <a:rPr lang="en-US" sz="1200" dirty="0"/>
              <a:t> </a:t>
            </a:r>
            <a:r>
              <a:rPr lang="en-US" sz="1200" dirty="0" err="1"/>
              <a:t>entonces</a:t>
            </a:r>
            <a:r>
              <a:rPr lang="en-US" sz="1200" dirty="0"/>
              <a:t> es la </a:t>
            </a:r>
            <a:r>
              <a:rPr lang="es-ES" dirty="0"/>
              <a:t>Fortaleza de un sistema, comunidad u organización para responder ante emergencias o desastres: conocimientos, habilidades, </a:t>
            </a:r>
            <a:r>
              <a:rPr lang="es-ES" dirty="0" err="1"/>
              <a:t>etc</a:t>
            </a:r>
            <a:r>
              <a:rPr lang="es-ES"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b="0" dirty="0"/>
              <a:t>Es el </a:t>
            </a:r>
            <a:r>
              <a:rPr lang="es-ES" b="1" dirty="0"/>
              <a:t>“saber qué hacer”</a:t>
            </a:r>
          </a:p>
          <a:p>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15</a:t>
            </a:fld>
            <a:endParaRPr lang="es-CL"/>
          </a:p>
        </p:txBody>
      </p:sp>
    </p:spTree>
    <p:extLst>
      <p:ext uri="{BB962C8B-B14F-4D97-AF65-F5344CB8AC3E}">
        <p14:creationId xmlns:p14="http://schemas.microsoft.com/office/powerpoint/2010/main" val="12125382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DIAPO 16:</a:t>
            </a:r>
          </a:p>
          <a:p>
            <a:r>
              <a:rPr lang="es-CL" dirty="0"/>
              <a:t>Necesitamos gestionar el riesgo en general, comprendiendo que estamos permanentemente expuestos a amenazas que pueden generarnos un daño potencial. Por ejemplo,  en lo cotidiano de una cocina, tal como aparece en el dibujo, debemos evaluar riesgos potenciales de forma casi inconsciente, para protegernos nosotros mismos y nuestros niños pequeños. Revisar espacios de seguridad en casa es muy importante ya que no debería exponernos a grandes daños frente a amenazas potenciales (terremotos por ejemplo)</a:t>
            </a:r>
          </a:p>
        </p:txBody>
      </p:sp>
      <p:sp>
        <p:nvSpPr>
          <p:cNvPr id="4" name="Marcador de número de diapositiva 3"/>
          <p:cNvSpPr>
            <a:spLocks noGrp="1"/>
          </p:cNvSpPr>
          <p:nvPr>
            <p:ph type="sldNum" sz="quarter" idx="5"/>
          </p:nvPr>
        </p:nvSpPr>
        <p:spPr/>
        <p:txBody>
          <a:bodyPr/>
          <a:lstStyle/>
          <a:p>
            <a:fld id="{51727765-DF31-4316-B8B3-899FF8DC2B51}" type="slidenum">
              <a:rPr lang="es-CL" smtClean="0"/>
              <a:t>16</a:t>
            </a:fld>
            <a:endParaRPr lang="es-CL"/>
          </a:p>
        </p:txBody>
      </p:sp>
    </p:spTree>
    <p:extLst>
      <p:ext uri="{BB962C8B-B14F-4D97-AF65-F5344CB8AC3E}">
        <p14:creationId xmlns:p14="http://schemas.microsoft.com/office/powerpoint/2010/main" val="18075392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DIAPO 17:</a:t>
            </a:r>
          </a:p>
          <a:p>
            <a:r>
              <a:rPr lang="es-CL" dirty="0"/>
              <a:t>Tal como en lo cotidiano del hogar, en el territorio también debemos gestionar los riesgos a los que estamos expuestos por amenazas potenciales y nuestra situación de vulnerabilidad. En este ejemplo se observa cómo en ocasiones las viviendas se encuentran expuestas a amenazas potencialmente generadoras de riesgos (deslizamiento de masas por ejemplo, que son los aluviones, crecidas de caudales en quebradas. </a:t>
            </a:r>
          </a:p>
          <a:p>
            <a:r>
              <a:rPr lang="es-CL" dirty="0"/>
              <a:t>En este ejemplo, la casa es vulnerable por su ubicación al riesgo de la caída de la piedra, ya que al no existir una barrera de contención el impacto podría ser muy alto tanto en </a:t>
            </a:r>
            <a:r>
              <a:rPr lang="es-CL" dirty="0" err="1"/>
              <a:t>lavida</a:t>
            </a:r>
            <a:r>
              <a:rPr lang="es-CL" dirty="0"/>
              <a:t> de los niños como en la vivienda.</a:t>
            </a:r>
          </a:p>
        </p:txBody>
      </p:sp>
      <p:sp>
        <p:nvSpPr>
          <p:cNvPr id="4" name="Marcador de número de diapositiva 3"/>
          <p:cNvSpPr>
            <a:spLocks noGrp="1"/>
          </p:cNvSpPr>
          <p:nvPr>
            <p:ph type="sldNum" sz="quarter" idx="5"/>
          </p:nvPr>
        </p:nvSpPr>
        <p:spPr/>
        <p:txBody>
          <a:bodyPr/>
          <a:lstStyle/>
          <a:p>
            <a:fld id="{51727765-DF31-4316-B8B3-899FF8DC2B51}" type="slidenum">
              <a:rPr lang="es-CL" smtClean="0"/>
              <a:t>17</a:t>
            </a:fld>
            <a:endParaRPr lang="es-CL"/>
          </a:p>
        </p:txBody>
      </p:sp>
    </p:spTree>
    <p:extLst>
      <p:ext uri="{BB962C8B-B14F-4D97-AF65-F5344CB8AC3E}">
        <p14:creationId xmlns:p14="http://schemas.microsoft.com/office/powerpoint/2010/main" val="39185543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DIAPO 18:</a:t>
            </a:r>
          </a:p>
          <a:p>
            <a:pPr marL="0" marR="0" lvl="0" indent="0" algn="l" defTabSz="914400" rtl="0" eaLnBrk="1" fontAlgn="auto" latinLnBrk="0" hangingPunct="1">
              <a:lnSpc>
                <a:spcPct val="100000"/>
              </a:lnSpc>
              <a:spcBef>
                <a:spcPts val="0"/>
              </a:spcBef>
              <a:spcAft>
                <a:spcPts val="0"/>
              </a:spcAft>
              <a:buClrTx/>
              <a:buSzTx/>
              <a:buFontTx/>
              <a:buNone/>
              <a:tabLst/>
              <a:defRPr/>
            </a:pPr>
            <a:r>
              <a:rPr lang="es-CL" sz="1200" b="1" dirty="0">
                <a:solidFill>
                  <a:srgbClr val="FF0000"/>
                </a:solidFill>
                <a:effectLst>
                  <a:outerShdw blurRad="38100" dist="38100" dir="2700000" algn="tl">
                    <a:srgbClr val="000000">
                      <a:alpha val="43137"/>
                    </a:srgbClr>
                  </a:outerShdw>
                </a:effectLst>
              </a:rPr>
              <a:t>¿Qué tipos de amenazas hay en su territorio que los puede hacer vulnerables al daño?</a:t>
            </a:r>
          </a:p>
          <a:p>
            <a:r>
              <a:rPr lang="es-CL" dirty="0"/>
              <a:t>(fomentar la participación de los asistentes para la aplicación al territorio local. Dejar de 5 a 8 minutos de participación, con al menos 3 respuestas diversas.</a:t>
            </a:r>
          </a:p>
          <a:p>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18</a:t>
            </a:fld>
            <a:endParaRPr lang="es-CL"/>
          </a:p>
        </p:txBody>
      </p:sp>
    </p:spTree>
    <p:extLst>
      <p:ext uri="{BB962C8B-B14F-4D97-AF65-F5344CB8AC3E}">
        <p14:creationId xmlns:p14="http://schemas.microsoft.com/office/powerpoint/2010/main" val="40902459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DIAPO 19:</a:t>
            </a:r>
          </a:p>
          <a:p>
            <a:r>
              <a:rPr lang="es-CL" sz="1200" b="1" dirty="0">
                <a:solidFill>
                  <a:schemeClr val="bg1"/>
                </a:solidFill>
              </a:rPr>
              <a:t>¿Cómo puede la Comunidad organizada aportar para minimizar los daños frente a una situación de Emergencia y/o Desastre? </a:t>
            </a:r>
            <a:r>
              <a:rPr lang="es-CL" sz="1200" b="0" dirty="0">
                <a:solidFill>
                  <a:schemeClr val="bg1"/>
                </a:solidFill>
              </a:rPr>
              <a:t>Todas las organizaciones, instituciones, e incluso la propia familia pueden prepararse frente a situaciones de emergencias y desastres potenciales. Si bien no podemos prevenir muchos de ellos, si se pueden minimizar los daños potenciales que estos podrían provocar, contando con un plan de emergencia local.</a:t>
            </a:r>
          </a:p>
          <a:p>
            <a:r>
              <a:rPr lang="es-CL" sz="1200" b="0" dirty="0">
                <a:solidFill>
                  <a:schemeClr val="bg1"/>
                </a:solidFill>
              </a:rPr>
              <a:t>Es bueno tener presente 4 aspectos que sería importantes para prepararnos frente a emergencias o desastres:</a:t>
            </a:r>
          </a:p>
          <a:p>
            <a:pPr marL="228600" indent="-228600">
              <a:buFont typeface="+mj-lt"/>
              <a:buAutoNum type="arabicPeriod"/>
            </a:pPr>
            <a:r>
              <a:rPr lang="es-CL" sz="1200" b="0" dirty="0">
                <a:solidFill>
                  <a:schemeClr val="bg1"/>
                </a:solidFill>
              </a:rPr>
              <a:t>Observar</a:t>
            </a:r>
          </a:p>
          <a:p>
            <a:pPr marL="228600" indent="-228600">
              <a:buFont typeface="+mj-lt"/>
              <a:buAutoNum type="arabicPeriod"/>
            </a:pPr>
            <a:r>
              <a:rPr lang="es-CL" sz="1200" b="0" dirty="0">
                <a:solidFill>
                  <a:schemeClr val="bg1"/>
                </a:solidFill>
              </a:rPr>
              <a:t>Preparar</a:t>
            </a:r>
          </a:p>
          <a:p>
            <a:pPr marL="228600" indent="-228600">
              <a:buFont typeface="+mj-lt"/>
              <a:buAutoNum type="arabicPeriod"/>
            </a:pPr>
            <a:r>
              <a:rPr lang="es-CL" sz="1200" b="0" dirty="0">
                <a:solidFill>
                  <a:schemeClr val="bg1"/>
                </a:solidFill>
              </a:rPr>
              <a:t>Organizar</a:t>
            </a:r>
          </a:p>
          <a:p>
            <a:pPr marL="228600" indent="-228600">
              <a:buFont typeface="+mj-lt"/>
              <a:buAutoNum type="arabicPeriod"/>
            </a:pPr>
            <a:r>
              <a:rPr lang="es-CL" sz="1200" b="0" dirty="0">
                <a:solidFill>
                  <a:schemeClr val="bg1"/>
                </a:solidFill>
              </a:rPr>
              <a:t>Y Capacitar</a:t>
            </a:r>
          </a:p>
          <a:p>
            <a:pPr marL="0" indent="0">
              <a:buFont typeface="+mj-lt"/>
              <a:buNone/>
            </a:pPr>
            <a:r>
              <a:rPr lang="es-CL" sz="1200" b="0" dirty="0">
                <a:solidFill>
                  <a:schemeClr val="bg1"/>
                </a:solidFill>
              </a:rPr>
              <a:t>Veamos en que consiste cada uno de ellos a continuación.</a:t>
            </a:r>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19</a:t>
            </a:fld>
            <a:endParaRPr lang="es-CL"/>
          </a:p>
        </p:txBody>
      </p:sp>
    </p:spTree>
    <p:extLst>
      <p:ext uri="{BB962C8B-B14F-4D97-AF65-F5344CB8AC3E}">
        <p14:creationId xmlns:p14="http://schemas.microsoft.com/office/powerpoint/2010/main" val="36321980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DIAPO 20:</a:t>
            </a:r>
          </a:p>
          <a:p>
            <a:pPr marL="0" marR="0" lvl="0" indent="0" algn="l" defTabSz="914400" rtl="0" eaLnBrk="1" fontAlgn="auto" latinLnBrk="0" hangingPunct="1">
              <a:lnSpc>
                <a:spcPct val="100000"/>
              </a:lnSpc>
              <a:spcBef>
                <a:spcPts val="0"/>
              </a:spcBef>
              <a:spcAft>
                <a:spcPts val="0"/>
              </a:spcAft>
              <a:buClrTx/>
              <a:buSzTx/>
              <a:buFontTx/>
              <a:buNone/>
              <a:tabLst/>
              <a:defRPr/>
            </a:pPr>
            <a:r>
              <a:rPr lang="es-CL" sz="1200" b="1" dirty="0">
                <a:solidFill>
                  <a:srgbClr val="FF0000"/>
                </a:solidFill>
              </a:rPr>
              <a:t>1. Observar: </a:t>
            </a:r>
            <a:r>
              <a:rPr lang="es-CL" sz="1200" b="0" dirty="0">
                <a:solidFill>
                  <a:srgbClr val="FF0000"/>
                </a:solidFill>
              </a:rPr>
              <a:t>Este principio se refiere a observar y conocer el territorio donde habitamos, e identificar situaciones potenciales de riesgo frente a emergencias o desastres, por ejemplo, conocer </a:t>
            </a:r>
            <a:r>
              <a:rPr lang="es-CL" sz="1200" b="0" dirty="0" err="1">
                <a:solidFill>
                  <a:srgbClr val="FF0000"/>
                </a:solidFill>
              </a:rPr>
              <a:t>vias</a:t>
            </a:r>
            <a:r>
              <a:rPr lang="es-CL" sz="1200" b="0" dirty="0">
                <a:solidFill>
                  <a:srgbClr val="FF0000"/>
                </a:solidFill>
              </a:rPr>
              <a:t> de evacuación, personas que tengan dificultad para movilizarse y que requerirán ayuda, etc.</a:t>
            </a:r>
            <a:endParaRPr lang="es-CL" b="0"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20</a:t>
            </a:fld>
            <a:endParaRPr lang="es-CL"/>
          </a:p>
        </p:txBody>
      </p:sp>
    </p:spTree>
    <p:extLst>
      <p:ext uri="{BB962C8B-B14F-4D97-AF65-F5344CB8AC3E}">
        <p14:creationId xmlns:p14="http://schemas.microsoft.com/office/powerpoint/2010/main" val="1986839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DIAPO 21:</a:t>
            </a:r>
          </a:p>
          <a:p>
            <a:pPr marL="0" marR="0" lvl="0" indent="0" algn="l" defTabSz="914400" rtl="0" eaLnBrk="1" fontAlgn="auto" latinLnBrk="0" hangingPunct="1">
              <a:lnSpc>
                <a:spcPct val="100000"/>
              </a:lnSpc>
              <a:spcBef>
                <a:spcPts val="0"/>
              </a:spcBef>
              <a:spcAft>
                <a:spcPts val="0"/>
              </a:spcAft>
              <a:buClrTx/>
              <a:buSzTx/>
              <a:buFontTx/>
              <a:buNone/>
              <a:tabLst/>
              <a:defRPr/>
            </a:pPr>
            <a:r>
              <a:rPr lang="es-CL" sz="1200" b="1" dirty="0">
                <a:solidFill>
                  <a:srgbClr val="FF0000"/>
                </a:solidFill>
              </a:rPr>
              <a:t>2. Preparar: </a:t>
            </a:r>
            <a:r>
              <a:rPr lang="es-CL" sz="1200" b="0" dirty="0">
                <a:solidFill>
                  <a:srgbClr val="FF0000"/>
                </a:solidFill>
              </a:rPr>
              <a:t>Esto refiere a identificar con anticipación las posibles situaciones de amenaza potencial, ya sea para prevenirlas (evitar que ocurran) o mitigarlas (generar el menos daño posible) haciendo las acciones de preparación necesarias, como por ejemplo, planes de evacuación necesarios: saber cuándo y cómo evacuar.</a:t>
            </a:r>
            <a:endParaRPr lang="es-CL" sz="1200" b="1" dirty="0">
              <a:solidFill>
                <a:srgbClr val="FF0000"/>
              </a:solidFill>
            </a:endParaRPr>
          </a:p>
          <a:p>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21</a:t>
            </a:fld>
            <a:endParaRPr lang="es-CL"/>
          </a:p>
        </p:txBody>
      </p:sp>
    </p:spTree>
    <p:extLst>
      <p:ext uri="{BB962C8B-B14F-4D97-AF65-F5344CB8AC3E}">
        <p14:creationId xmlns:p14="http://schemas.microsoft.com/office/powerpoint/2010/main" val="22873812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DIAPO 22:</a:t>
            </a:r>
          </a:p>
          <a:p>
            <a:pPr marL="0" marR="0" lvl="0" indent="0" algn="l" defTabSz="914400" rtl="0" eaLnBrk="1" fontAlgn="auto" latinLnBrk="0" hangingPunct="1">
              <a:lnSpc>
                <a:spcPct val="100000"/>
              </a:lnSpc>
              <a:spcBef>
                <a:spcPts val="0"/>
              </a:spcBef>
              <a:spcAft>
                <a:spcPts val="0"/>
              </a:spcAft>
              <a:buClrTx/>
              <a:buSzTx/>
              <a:buFontTx/>
              <a:buNone/>
              <a:tabLst/>
              <a:defRPr/>
            </a:pPr>
            <a:r>
              <a:rPr lang="es-CL" sz="1200" b="1" dirty="0">
                <a:solidFill>
                  <a:srgbClr val="FF0000"/>
                </a:solidFill>
              </a:rPr>
              <a:t>3. Organizar:</a:t>
            </a:r>
            <a:r>
              <a:rPr lang="es-CL" sz="1200" b="0" dirty="0">
                <a:solidFill>
                  <a:srgbClr val="FF0000"/>
                </a:solidFill>
              </a:rPr>
              <a:t> En este principio es importante definir los roles de cada integrante de la comunidad, entendiendo qué hará cada quien en una situación de emergencia. El saber con anticipación qué se va a hacer, evita el caos y permite actuar más eficientemente, buscando que todos estén bien, considerando incluso a aquellos que no pueden cuidar por si mismos y necesitan de otros (población más vulnerable en emergencias, como niños o personas con discapacidad por ejemplo)</a:t>
            </a:r>
            <a:endParaRPr lang="es-CL" sz="1200" b="1" dirty="0">
              <a:solidFill>
                <a:srgbClr val="FF0000"/>
              </a:solidFill>
            </a:endParaRPr>
          </a:p>
          <a:p>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22</a:t>
            </a:fld>
            <a:endParaRPr lang="es-CL"/>
          </a:p>
        </p:txBody>
      </p:sp>
    </p:spTree>
    <p:extLst>
      <p:ext uri="{BB962C8B-B14F-4D97-AF65-F5344CB8AC3E}">
        <p14:creationId xmlns:p14="http://schemas.microsoft.com/office/powerpoint/2010/main" val="3811467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DIAPO 23:</a:t>
            </a:r>
          </a:p>
          <a:p>
            <a:pPr marL="0" marR="0" lvl="0" indent="0" algn="l" defTabSz="914400" rtl="0" eaLnBrk="1" fontAlgn="auto" latinLnBrk="0" hangingPunct="1">
              <a:lnSpc>
                <a:spcPct val="100000"/>
              </a:lnSpc>
              <a:spcBef>
                <a:spcPts val="0"/>
              </a:spcBef>
              <a:spcAft>
                <a:spcPts val="0"/>
              </a:spcAft>
              <a:buClrTx/>
              <a:buSzTx/>
              <a:buFontTx/>
              <a:buNone/>
              <a:tabLst/>
              <a:defRPr/>
            </a:pPr>
            <a:r>
              <a:rPr lang="es-CL" sz="1200" b="1" dirty="0">
                <a:solidFill>
                  <a:srgbClr val="FF0000"/>
                </a:solidFill>
              </a:rPr>
              <a:t>4. Capacitar:</a:t>
            </a:r>
            <a:r>
              <a:rPr lang="es-CL" sz="1200" b="0" dirty="0">
                <a:solidFill>
                  <a:srgbClr val="FF0000"/>
                </a:solidFill>
              </a:rPr>
              <a:t> Este cuarto principio a considerar para ayudar a minimizar los daños en una comunidad frente a una situación de emergencias o desastres, refiere a generar instancias de capacitación diversas con la comunidad, para que la comunidad se encuentre preparada para un evento que pueda generar daño potencial. Estas capacitaciones pueden ser en el área de gestión de riesgos, reanimación cardiopulmonar, y primera ayuda psicológica para ayudar en la primera respuesta de contención emocional a las personas que lo requieran. </a:t>
            </a:r>
            <a:r>
              <a:rPr lang="es-CL" sz="1200" b="0" dirty="0" err="1">
                <a:solidFill>
                  <a:srgbClr val="FF0000"/>
                </a:solidFill>
              </a:rPr>
              <a:t>Asi</a:t>
            </a:r>
            <a:r>
              <a:rPr lang="es-CL" sz="1200" b="0" dirty="0">
                <a:solidFill>
                  <a:srgbClr val="FF0000"/>
                </a:solidFill>
              </a:rPr>
              <a:t> la comunidad tendrá herramientas para estar preparada frente a un nuevo evento.</a:t>
            </a:r>
            <a:endParaRPr lang="es-CL" sz="1200" b="1" dirty="0">
              <a:solidFill>
                <a:srgbClr val="FF0000"/>
              </a:solidFill>
            </a:endParaRPr>
          </a:p>
          <a:p>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23</a:t>
            </a:fld>
            <a:endParaRPr lang="es-CL"/>
          </a:p>
        </p:txBody>
      </p:sp>
    </p:spTree>
    <p:extLst>
      <p:ext uri="{BB962C8B-B14F-4D97-AF65-F5344CB8AC3E}">
        <p14:creationId xmlns:p14="http://schemas.microsoft.com/office/powerpoint/2010/main" val="30964766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DIAPO 24:</a:t>
            </a:r>
          </a:p>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El fin de todas estas acciones en la comunidad es generar una cultura de preparación frente al riesgo, donde las Instituciones </a:t>
            </a:r>
            <a:r>
              <a:rPr lang="es-CL" sz="1200" dirty="0">
                <a:solidFill>
                  <a:schemeClr val="accent5">
                    <a:lumMod val="75000"/>
                  </a:schemeClr>
                </a:solidFill>
                <a:cs typeface="Arial" panose="020B0604020202020204" pitchFamily="34" charset="0"/>
              </a:rPr>
              <a:t>junto a la Comunidad organizada, funcionen en conjunto para EVITAR emergencias y/o desastres… y en caso de ocurrir(como en el caso de terremotos o tsunamis), ANTICIPARSE a los hechos (</a:t>
            </a:r>
            <a:r>
              <a:rPr lang="es-CL" sz="1200" dirty="0" err="1">
                <a:solidFill>
                  <a:schemeClr val="accent5">
                    <a:lumMod val="75000"/>
                  </a:schemeClr>
                </a:solidFill>
                <a:cs typeface="Arial" panose="020B0604020202020204" pitchFamily="34" charset="0"/>
              </a:rPr>
              <a:t>dal</a:t>
            </a:r>
            <a:r>
              <a:rPr lang="es-CL" sz="1200" dirty="0">
                <a:solidFill>
                  <a:schemeClr val="accent5">
                    <a:lumMod val="75000"/>
                  </a:schemeClr>
                </a:solidFill>
                <a:cs typeface="Arial" panose="020B0604020202020204" pitchFamily="34" charset="0"/>
              </a:rPr>
              <a:t> daño potencial que podrían causar), lo que permite tener una REACCIÓN efectiva y MINIMIZAR los efectos negativos. Esto en síntesis se reduce a un PLAN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CL" dirty="0"/>
          </a:p>
          <a:p>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24</a:t>
            </a:fld>
            <a:endParaRPr lang="es-CL"/>
          </a:p>
        </p:txBody>
      </p:sp>
    </p:spTree>
    <p:extLst>
      <p:ext uri="{BB962C8B-B14F-4D97-AF65-F5344CB8AC3E}">
        <p14:creationId xmlns:p14="http://schemas.microsoft.com/office/powerpoint/2010/main" val="584307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DIAPO 25:</a:t>
            </a:r>
          </a:p>
          <a:p>
            <a:pPr algn="just"/>
            <a:r>
              <a:rPr lang="es-CL" dirty="0"/>
              <a:t>Se refuerza a la comunidad entonces contar con un Plan de emergencia: </a:t>
            </a:r>
            <a:r>
              <a:rPr lang="es-CL" sz="1200" dirty="0"/>
              <a:t>Esto es, la creación de un Plan de Emergencia, donde se registrará la utilización de todos los recursos que se tengan disponibles, reduciendo al máximo toda consecuencia a las personas y/o económicas.</a:t>
            </a:r>
          </a:p>
          <a:p>
            <a:pPr algn="just"/>
            <a:r>
              <a:rPr lang="es-CL" sz="1200" dirty="0"/>
              <a:t>Motivo por el cual siempre se debe estar preparado ante cualquier posibilidad de Emergencia, y previniendo que lo que fuese a ocurrir sea lo menos grave posible. Este Plan puede ser una preparación tanto a nivel familiar como a nivel comunitario.</a:t>
            </a:r>
          </a:p>
          <a:p>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25</a:t>
            </a:fld>
            <a:endParaRPr lang="es-CL"/>
          </a:p>
        </p:txBody>
      </p:sp>
    </p:spTree>
    <p:extLst>
      <p:ext uri="{BB962C8B-B14F-4D97-AF65-F5344CB8AC3E}">
        <p14:creationId xmlns:p14="http://schemas.microsoft.com/office/powerpoint/2010/main" val="10746501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DIAPO 26:</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chemeClr val="bg1"/>
                </a:solidFill>
              </a:rPr>
              <a:t>¿Existe alguna entidad responsable  de la ciudadanía ante el Riesgo o Emergencia? </a:t>
            </a:r>
            <a:r>
              <a:rPr lang="es-ES" sz="1200" b="0" dirty="0">
                <a:solidFill>
                  <a:schemeClr val="bg1"/>
                </a:solidFill>
              </a:rPr>
              <a:t>Si. </a:t>
            </a:r>
            <a:r>
              <a:rPr lang="es-ES" sz="1200" b="0" dirty="0"/>
              <a:t>El Sistema Nacional de Protección Civil que se coordina a través de la Oficina Nacional de Emergencias (ONEMI). Esta coordinación del Sistema de Protección civil se activa considerando desde el nivel comunal hasta una emergencia mayor a nivel nacional, y esta coordinación se concreta en el reporte que todos los sectores (incluido el sector salud) realiza a la ONEMI, al CAT (Centro de alerta temprana).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dirty="0"/>
              <a:t>En el área de salud, cada centro de salud reporta al CAT CR que es la instancia del centro regulador del SAMU que organiza la información que envían a través de los diversos coordinadores de emergencias de hospitales y Departamentos de salud.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chemeClr val="bg1"/>
              </a:solidFill>
            </a:endParaRPr>
          </a:p>
          <a:p>
            <a:endParaRPr lang="es-CL" dirty="0"/>
          </a:p>
          <a:p>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26</a:t>
            </a:fld>
            <a:endParaRPr lang="es-CL"/>
          </a:p>
        </p:txBody>
      </p:sp>
    </p:spTree>
    <p:extLst>
      <p:ext uri="{BB962C8B-B14F-4D97-AF65-F5344CB8AC3E}">
        <p14:creationId xmlns:p14="http://schemas.microsoft.com/office/powerpoint/2010/main" val="27530679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DIAPO 27:</a:t>
            </a:r>
          </a:p>
          <a:p>
            <a:r>
              <a:rPr lang="es-CL" dirty="0"/>
              <a:t>El sistema Nacional de Protección civil lo componen todas las organismos, públicos y privados y diversas organizaciones, actúa bajo la coordinación de ONEMI, que es la oficina nacional de Emergencia del Ministerio del Interior, y actúa ante una situación de riesgo colectivo. En este punto se envían alertas preventivas, por ejemplo frente a la ocurrencia de fenómenos meteorológicos que podrían provocar algún daño. </a:t>
            </a:r>
          </a:p>
        </p:txBody>
      </p:sp>
      <p:sp>
        <p:nvSpPr>
          <p:cNvPr id="4" name="Marcador de número de diapositiva 3"/>
          <p:cNvSpPr>
            <a:spLocks noGrp="1"/>
          </p:cNvSpPr>
          <p:nvPr>
            <p:ph type="sldNum" sz="quarter" idx="5"/>
          </p:nvPr>
        </p:nvSpPr>
        <p:spPr/>
        <p:txBody>
          <a:bodyPr/>
          <a:lstStyle/>
          <a:p>
            <a:fld id="{51727765-DF31-4316-B8B3-899FF8DC2B51}" type="slidenum">
              <a:rPr lang="es-CL" smtClean="0"/>
              <a:t>27</a:t>
            </a:fld>
            <a:endParaRPr lang="es-CL"/>
          </a:p>
        </p:txBody>
      </p:sp>
    </p:spTree>
    <p:extLst>
      <p:ext uri="{BB962C8B-B14F-4D97-AF65-F5344CB8AC3E}">
        <p14:creationId xmlns:p14="http://schemas.microsoft.com/office/powerpoint/2010/main" val="16368663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DIAPO 28:</a:t>
            </a:r>
          </a:p>
          <a:p>
            <a:r>
              <a:rPr lang="es-CL" dirty="0"/>
              <a:t>El Sistema nacional de protección civil actúa bajo dos principios:</a:t>
            </a:r>
          </a:p>
          <a:p>
            <a:pPr marL="228600" indent="-228600">
              <a:buAutoNum type="arabicPeriod"/>
            </a:pPr>
            <a:r>
              <a:rPr lang="es-CL" dirty="0"/>
              <a:t>Ayuda Mutua, que significa que las diversas organizaciones e instituciones (que son los componentes de este sistema) deben colaborar para entregar la ayuda que se requiera, y</a:t>
            </a:r>
          </a:p>
          <a:p>
            <a:pPr marL="0" indent="0">
              <a:buNone/>
            </a:pPr>
            <a:r>
              <a:rPr lang="es-CL" dirty="0"/>
              <a:t>El Uso escalonado de recursos, que significa que esta ayuda requerida debe </a:t>
            </a:r>
            <a:r>
              <a:rPr lang="es-CL" sz="1200" b="0" dirty="0">
                <a:solidFill>
                  <a:srgbClr val="0070C0"/>
                </a:solidFill>
              </a:rPr>
              <a:t>movilizarse en forma gradual y escalonada (recursos humanos técnicos y materiales, de acuerdo a las necesidades que se van generando)</a:t>
            </a:r>
            <a:endParaRPr lang="es-CL" b="0"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28</a:t>
            </a:fld>
            <a:endParaRPr lang="es-CL"/>
          </a:p>
        </p:txBody>
      </p:sp>
    </p:spTree>
    <p:extLst>
      <p:ext uri="{BB962C8B-B14F-4D97-AF65-F5344CB8AC3E}">
        <p14:creationId xmlns:p14="http://schemas.microsoft.com/office/powerpoint/2010/main" val="24050588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DIAPO 29:</a:t>
            </a:r>
          </a:p>
          <a:p>
            <a:r>
              <a:rPr lang="es-CL" dirty="0"/>
              <a:t>Es importante que conozcamos los roles del sector salud dentro del Sistema de protección civil: </a:t>
            </a:r>
          </a:p>
          <a:p>
            <a:pPr marL="285750" lvl="0" indent="-285750">
              <a:buFont typeface="+mj-lt"/>
              <a:buAutoNum type="romanUcPeriod"/>
            </a:pPr>
            <a:r>
              <a:rPr lang="es-ES" dirty="0"/>
              <a:t>Departamentos de Salud Municipal</a:t>
            </a:r>
          </a:p>
          <a:p>
            <a:pPr marL="685800" lvl="1" indent="-228600">
              <a:buFont typeface="+mj-lt"/>
              <a:buAutoNum type="arabicPeriod"/>
            </a:pPr>
            <a:r>
              <a:rPr lang="es-ES" dirty="0"/>
              <a:t>Entregar la atención de salud en sectores rurales.</a:t>
            </a:r>
          </a:p>
          <a:p>
            <a:pPr marL="685800" lvl="1" indent="-228600">
              <a:buFont typeface="+mj-lt"/>
              <a:buAutoNum type="arabicPeriod"/>
            </a:pPr>
            <a:r>
              <a:rPr lang="es-ES" dirty="0"/>
              <a:t>Desarrollo de los programas de atención primaria.</a:t>
            </a:r>
          </a:p>
          <a:p>
            <a:pPr marL="685800" lvl="1" indent="-228600">
              <a:buFont typeface="+mj-lt"/>
              <a:buAutoNum type="arabicPeriod"/>
            </a:pPr>
            <a:r>
              <a:rPr lang="es-ES" dirty="0"/>
              <a:t>Informar  situación local a instituciones correspondientes.</a:t>
            </a:r>
          </a:p>
          <a:p>
            <a:pPr marL="685800" lvl="1" indent="-228600">
              <a:buFont typeface="+mj-lt"/>
              <a:buAutoNum type="arabicPeriod"/>
            </a:pPr>
            <a:r>
              <a:rPr lang="es-ES" dirty="0"/>
              <a:t>Trabajo comunitario </a:t>
            </a:r>
          </a:p>
          <a:p>
            <a:pPr marL="285750" lvl="0" indent="-285750">
              <a:buFont typeface="+mj-lt"/>
              <a:buAutoNum type="romanUcPeriod"/>
            </a:pPr>
            <a:r>
              <a:rPr lang="es-ES" dirty="0"/>
              <a:t>SEREMI de Salud (Secretaría regional ministerial de salud)</a:t>
            </a:r>
          </a:p>
          <a:p>
            <a:pPr marL="685800" lvl="1" indent="-228600">
              <a:buFont typeface="+mj-lt"/>
              <a:buAutoNum type="arabicPeriod"/>
            </a:pPr>
            <a:r>
              <a:rPr lang="es-ES" dirty="0"/>
              <a:t>Mantener actualizado el diagnóstico epidemiológico y vigilancia permanente.</a:t>
            </a:r>
          </a:p>
          <a:p>
            <a:pPr marL="685800" lvl="1" indent="-228600">
              <a:buFont typeface="+mj-lt"/>
              <a:buAutoNum type="arabicPeriod"/>
            </a:pPr>
            <a:r>
              <a:rPr lang="es-ES" dirty="0"/>
              <a:t>Ejecutar acciones para la protección de salud de la población por riesgos y amenazas de tipo natural y antrópicas</a:t>
            </a:r>
          </a:p>
          <a:p>
            <a:pPr marL="685800" lvl="1" indent="-228600">
              <a:buFont typeface="+mj-lt"/>
              <a:buAutoNum type="arabicPeriod"/>
            </a:pPr>
            <a:r>
              <a:rPr lang="es-ES" dirty="0"/>
              <a:t>Velar por el cumplimiento de planes y programas de salud.</a:t>
            </a:r>
          </a:p>
          <a:p>
            <a:pPr marL="285750" lvl="0" indent="-285750">
              <a:buFont typeface="+mj-lt"/>
              <a:buAutoNum type="romanUcPeriod"/>
            </a:pPr>
            <a:r>
              <a:rPr lang="es-ES" dirty="0"/>
              <a:t>Servicios de Salud</a:t>
            </a:r>
          </a:p>
          <a:p>
            <a:pPr marL="685800" lvl="1" indent="-228600">
              <a:buFont typeface="+mj-lt"/>
              <a:buAutoNum type="arabicPeriod"/>
            </a:pPr>
            <a:r>
              <a:rPr lang="es-ES" dirty="0"/>
              <a:t>Articular, gestionar y mantener en funcionamiento la red asistencial  en los distintos niveles y especialidades de atención.</a:t>
            </a:r>
          </a:p>
          <a:p>
            <a:pPr marL="685800" lvl="1" indent="-228600">
              <a:buFont typeface="+mj-lt"/>
              <a:buAutoNum type="arabicPeriod"/>
            </a:pPr>
            <a:r>
              <a:rPr lang="es-ES" dirty="0"/>
              <a:t>Informar la situación general a los organismos correspondientes.</a:t>
            </a:r>
          </a:p>
          <a:p>
            <a:pPr marL="685800" lvl="1" indent="-228600">
              <a:buFont typeface="+mj-lt"/>
              <a:buAutoNum type="arabicPeriod"/>
            </a:pPr>
            <a:r>
              <a:rPr lang="es-ES" dirty="0"/>
              <a:t>Proteger la vida y salud de la población. </a:t>
            </a:r>
          </a:p>
          <a:p>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29</a:t>
            </a:fld>
            <a:endParaRPr lang="es-CL"/>
          </a:p>
        </p:txBody>
      </p:sp>
    </p:spTree>
    <p:extLst>
      <p:ext uri="{BB962C8B-B14F-4D97-AF65-F5344CB8AC3E}">
        <p14:creationId xmlns:p14="http://schemas.microsoft.com/office/powerpoint/2010/main" val="3647289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dirty="0"/>
              <a:t>DIAPO 30:</a:t>
            </a:r>
          </a:p>
          <a:p>
            <a:r>
              <a:rPr lang="es-CL" sz="1200" b="1" dirty="0">
                <a:solidFill>
                  <a:schemeClr val="bg1"/>
                </a:solidFill>
              </a:rPr>
              <a:t>¿Cómo actúan las Instituciones de Salud al producirse una Emergencia y/o Desastre?</a:t>
            </a:r>
          </a:p>
          <a:p>
            <a:pPr marL="0" marR="0" lvl="0" indent="0" algn="l" defTabSz="914400" rtl="0" eaLnBrk="1" fontAlgn="auto" latinLnBrk="0" hangingPunct="1">
              <a:lnSpc>
                <a:spcPct val="100000"/>
              </a:lnSpc>
              <a:spcBef>
                <a:spcPts val="0"/>
              </a:spcBef>
              <a:spcAft>
                <a:spcPts val="0"/>
              </a:spcAft>
              <a:buClrTx/>
              <a:buSzTx/>
              <a:buFontTx/>
              <a:buNone/>
              <a:tabLst/>
              <a:defRPr/>
            </a:pPr>
            <a:r>
              <a:rPr lang="es-CL" dirty="0">
                <a:solidFill>
                  <a:schemeClr val="accent5">
                    <a:lumMod val="75000"/>
                  </a:schemeClr>
                </a:solidFill>
                <a:latin typeface="Comic Sans MS" panose="030F0702030302020204" pitchFamily="66" charset="0"/>
              </a:rPr>
              <a:t>Las instituciones de Salud funcionan en red y están compuestas por:</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s-CL" dirty="0">
                <a:solidFill>
                  <a:schemeClr val="accent5">
                    <a:lumMod val="75000"/>
                  </a:schemeClr>
                </a:solidFill>
                <a:latin typeface="Comic Sans MS" panose="030F0702030302020204" pitchFamily="66" charset="0"/>
              </a:rPr>
              <a:t>La atención pre-Hospitalaria (SAMU) a través de las ambulancias que entregan la primera atención en e lugar de la emergencia</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s-CL" dirty="0">
                <a:solidFill>
                  <a:schemeClr val="accent5">
                    <a:lumMod val="75000"/>
                  </a:schemeClr>
                </a:solidFill>
                <a:latin typeface="Comic Sans MS" panose="030F0702030302020204" pitchFamily="66" charset="0"/>
              </a:rPr>
              <a:t>La atención Primaria: a través de los CESFAM y los servicios de urgencia de atención primaria SAPU</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s-CL" dirty="0">
                <a:solidFill>
                  <a:schemeClr val="accent5">
                    <a:lumMod val="75000"/>
                  </a:schemeClr>
                </a:solidFill>
                <a:latin typeface="Comic Sans MS" panose="030F0702030302020204" pitchFamily="66" charset="0"/>
              </a:rPr>
              <a:t>Y la atención hospitalaria, que en la región está conformada por los 9 hospitales con sus respectivos servicios de urgencia. 3 de estos hospitales son de alta complejidad, uno de mediana complejidad y 5 de baja complejidad.</a:t>
            </a:r>
          </a:p>
          <a:p>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30</a:t>
            </a:fld>
            <a:endParaRPr lang="es-CL"/>
          </a:p>
        </p:txBody>
      </p:sp>
    </p:spTree>
    <p:extLst>
      <p:ext uri="{BB962C8B-B14F-4D97-AF65-F5344CB8AC3E}">
        <p14:creationId xmlns:p14="http://schemas.microsoft.com/office/powerpoint/2010/main" val="9942736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dirty="0"/>
              <a:t>DIAPO 32:</a:t>
            </a:r>
          </a:p>
          <a:p>
            <a:pPr marL="0" marR="0" lvl="0" indent="0" algn="l" defTabSz="914400" rtl="0" eaLnBrk="1" fontAlgn="auto" latinLnBrk="0" hangingPunct="1">
              <a:lnSpc>
                <a:spcPct val="100000"/>
              </a:lnSpc>
              <a:spcBef>
                <a:spcPts val="0"/>
              </a:spcBef>
              <a:spcAft>
                <a:spcPts val="0"/>
              </a:spcAft>
              <a:buClrTx/>
              <a:buSzTx/>
              <a:buFontTx/>
              <a:buNone/>
              <a:tabLst/>
              <a:defRPr/>
            </a:pPr>
            <a:r>
              <a:rPr lang="es-CL" dirty="0">
                <a:solidFill>
                  <a:schemeClr val="accent5">
                    <a:lumMod val="75000"/>
                  </a:schemeClr>
                </a:solidFill>
                <a:latin typeface="Comic Sans MS" panose="030F0702030302020204" pitchFamily="66" charset="0"/>
              </a:rPr>
              <a:t>En caso de reportarse un evento masivo de Emergencia y/o Desastre, cada Centro de Salud debe reportar al Centro de Alerta que se ubica en el SAMU, con funcionamiento las 24 horas, todos los días, y quienes a la vez trabajan en conjunto con el resto de las Instituciones de Gobierno, y otros organismos de emergencias.</a:t>
            </a:r>
          </a:p>
          <a:p>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31</a:t>
            </a:fld>
            <a:endParaRPr lang="es-CL"/>
          </a:p>
        </p:txBody>
      </p:sp>
    </p:spTree>
    <p:extLst>
      <p:ext uri="{BB962C8B-B14F-4D97-AF65-F5344CB8AC3E}">
        <p14:creationId xmlns:p14="http://schemas.microsoft.com/office/powerpoint/2010/main" val="24223167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dirty="0"/>
              <a:t>DIAPO 34:</a:t>
            </a:r>
          </a:p>
          <a:p>
            <a:pPr marL="255546" indent="-255546" algn="just">
              <a:buFont typeface="Wingdings" pitchFamily="2" charset="2"/>
              <a:buChar char="q"/>
            </a:pPr>
            <a:r>
              <a:rPr lang="es-CL" sz="1200" b="1" dirty="0">
                <a:ln w="0"/>
                <a:solidFill>
                  <a:schemeClr val="bg1"/>
                </a:solidFill>
                <a:effectLst>
                  <a:outerShdw blurRad="38100" dist="19050" dir="2700000" algn="tl" rotWithShape="0">
                    <a:schemeClr val="dk1">
                      <a:alpha val="40000"/>
                    </a:schemeClr>
                  </a:outerShdw>
                </a:effectLst>
                <a:latin typeface="+mn-lt"/>
              </a:rPr>
              <a:t>¿ Por qué es necesario trabajar con las comunidades en la preparación ante situaciones de emergencias y desastres? </a:t>
            </a:r>
            <a:r>
              <a:rPr lang="es-CL" sz="1200" b="0" dirty="0">
                <a:ln w="0"/>
                <a:solidFill>
                  <a:schemeClr val="bg1"/>
                </a:solidFill>
                <a:effectLst/>
                <a:latin typeface="+mn-lt"/>
              </a:rPr>
              <a:t>Porque p</a:t>
            </a:r>
            <a:r>
              <a:rPr lang="es-CL" sz="1200" u="sng" dirty="0">
                <a:cs typeface="Kalinga" pitchFamily="34" charset="0"/>
              </a:rPr>
              <a:t>oseen redes sociales, vecinales y funcionales </a:t>
            </a:r>
            <a:r>
              <a:rPr lang="es-CL" sz="1200" dirty="0">
                <a:cs typeface="Kalinga" pitchFamily="34" charset="0"/>
              </a:rPr>
              <a:t>que facilitan un actuar oportuno y coordinado ante la eventualidad de alguna emergencia o desastre (Estas redes que están en la comunidad, al conectarse con el área de salud, </a:t>
            </a:r>
            <a:r>
              <a:rPr lang="es-CL" sz="1200" u="sng" dirty="0">
                <a:cs typeface="Kalinga" pitchFamily="34" charset="0"/>
              </a:rPr>
              <a:t>facilitarían el flujo de información oportuna y veraz </a:t>
            </a:r>
            <a:r>
              <a:rPr lang="es-CL" sz="1200" u="none" dirty="0">
                <a:cs typeface="Kalinga" pitchFamily="34" charset="0"/>
              </a:rPr>
              <a:t>de lo que la comunidad realmente necesita</a:t>
            </a:r>
            <a:r>
              <a:rPr lang="es-CL" sz="1200" dirty="0">
                <a:cs typeface="Kalinga" pitchFamily="34" charset="0"/>
              </a:rPr>
              <a:t>).</a:t>
            </a:r>
          </a:p>
          <a:p>
            <a:pPr algn="just"/>
            <a:endParaRPr lang="es-CL" sz="1200" dirty="0">
              <a:cs typeface="Kalinga" pitchFamily="34" charset="0"/>
            </a:endParaRPr>
          </a:p>
          <a:p>
            <a:pPr marL="255546" indent="-255546" algn="just">
              <a:buFont typeface="Wingdings" pitchFamily="2" charset="2"/>
              <a:buChar char="q"/>
            </a:pPr>
            <a:r>
              <a:rPr lang="es-CL" sz="1200" dirty="0">
                <a:cs typeface="Kalinga" pitchFamily="34" charset="0"/>
              </a:rPr>
              <a:t>Y en otro aspecto, e</a:t>
            </a:r>
            <a:r>
              <a:rPr lang="es-CL" sz="1200" u="sng" dirty="0">
                <a:cs typeface="Kalinga" pitchFamily="34" charset="0"/>
              </a:rPr>
              <a:t>l conocimiento del territorio</a:t>
            </a:r>
            <a:r>
              <a:rPr lang="es-CL" sz="1200" dirty="0">
                <a:cs typeface="Kalinga" pitchFamily="34" charset="0"/>
              </a:rPr>
              <a:t>, de las situaciones o lugares de riesgo y de los factores o instancias protectoras de sus respectivas comunidades permite un actuar eficiente ante este tipo de situaciones, por lo que la comunicación con la propia comunidad para saber cómo intervenir y sobre todo, prevenir, es fundamental.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CL" sz="1200" b="1" dirty="0">
              <a:ln w="0"/>
              <a:solidFill>
                <a:schemeClr val="bg1"/>
              </a:solidFill>
              <a:effectLst>
                <a:outerShdw blurRad="38100" dist="19050" dir="2700000" algn="tl" rotWithShape="0">
                  <a:schemeClr val="dk1">
                    <a:alpha val="40000"/>
                  </a:schemeClr>
                </a:outerShdw>
              </a:effectLst>
              <a:latin typeface="+mn-lt"/>
            </a:endParaRPr>
          </a:p>
          <a:p>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32</a:t>
            </a:fld>
            <a:endParaRPr lang="es-CL"/>
          </a:p>
        </p:txBody>
      </p:sp>
    </p:spTree>
    <p:extLst>
      <p:ext uri="{BB962C8B-B14F-4D97-AF65-F5344CB8AC3E}">
        <p14:creationId xmlns:p14="http://schemas.microsoft.com/office/powerpoint/2010/main" val="5898670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DIAPO 33:</a:t>
            </a:r>
          </a:p>
          <a:p>
            <a:pPr marL="0" marR="0" lvl="0" indent="0" algn="l" defTabSz="914400" rtl="0" eaLnBrk="1" fontAlgn="auto" latinLnBrk="0" hangingPunct="1">
              <a:lnSpc>
                <a:spcPct val="100000"/>
              </a:lnSpc>
              <a:spcBef>
                <a:spcPts val="0"/>
              </a:spcBef>
              <a:spcAft>
                <a:spcPts val="0"/>
              </a:spcAft>
              <a:buClrTx/>
              <a:buSzTx/>
              <a:buFontTx/>
              <a:buNone/>
              <a:tabLst/>
              <a:defRPr/>
            </a:pPr>
            <a:r>
              <a:rPr lang="es-CL" sz="1200" dirty="0">
                <a:latin typeface="+mn-lt"/>
              </a:rPr>
              <a:t>Entonces: ¿Qué hacer, cuándo y cómo?</a:t>
            </a:r>
          </a:p>
          <a:p>
            <a:pPr marL="0" marR="0" lvl="0" indent="0" algn="l" defTabSz="914400" rtl="0" eaLnBrk="1" fontAlgn="auto" latinLnBrk="0" hangingPunct="1">
              <a:lnSpc>
                <a:spcPct val="100000"/>
              </a:lnSpc>
              <a:spcBef>
                <a:spcPts val="0"/>
              </a:spcBef>
              <a:spcAft>
                <a:spcPts val="0"/>
              </a:spcAft>
              <a:buClrTx/>
              <a:buSzTx/>
              <a:buFontTx/>
              <a:buNone/>
              <a:tabLst/>
              <a:defRPr/>
            </a:pPr>
            <a:r>
              <a:rPr lang="es-CL" sz="1200" dirty="0">
                <a:latin typeface="+mn-lt"/>
              </a:rPr>
              <a:t>En el ANTES: </a:t>
            </a:r>
            <a:r>
              <a:rPr lang="es-ES" sz="1200" dirty="0"/>
              <a:t>Cuando sabemos que hay una amenaza cercana, y conocemos sus peligros (Alertas, nos preparamos, hacemos planes)</a:t>
            </a:r>
          </a:p>
          <a:p>
            <a:pPr marL="0" marR="0" lvl="0" indent="0" algn="l" defTabSz="914400" rtl="0" eaLnBrk="1" fontAlgn="auto" latinLnBrk="0" hangingPunct="1">
              <a:lnSpc>
                <a:spcPct val="100000"/>
              </a:lnSpc>
              <a:spcBef>
                <a:spcPts val="0"/>
              </a:spcBef>
              <a:spcAft>
                <a:spcPts val="0"/>
              </a:spcAft>
              <a:buClrTx/>
              <a:buSzTx/>
              <a:buFontTx/>
              <a:buNone/>
              <a:tabLst/>
              <a:defRPr/>
            </a:pPr>
            <a:r>
              <a:rPr lang="es-CL" sz="1200" dirty="0">
                <a:latin typeface="+mn-lt"/>
              </a:rPr>
              <a:t>En el DURANTE: </a:t>
            </a:r>
            <a:r>
              <a:rPr lang="es-ES" sz="1200" dirty="0"/>
              <a:t>Cuando la amenaza se manifiesta, puede causar efectos negativos o no (alarmas, respondemos, informamos y monitoreamos)</a:t>
            </a:r>
          </a:p>
          <a:p>
            <a:pPr marL="0" marR="0" lvl="0" indent="0" algn="l" defTabSz="914400" rtl="0" eaLnBrk="1" fontAlgn="auto" latinLnBrk="0" hangingPunct="1">
              <a:lnSpc>
                <a:spcPct val="100000"/>
              </a:lnSpc>
              <a:spcBef>
                <a:spcPts val="0"/>
              </a:spcBef>
              <a:spcAft>
                <a:spcPts val="0"/>
              </a:spcAft>
              <a:buClrTx/>
              <a:buSzTx/>
              <a:buFontTx/>
              <a:buNone/>
              <a:tabLst/>
              <a:defRPr/>
            </a:pPr>
            <a:r>
              <a:rPr lang="es-CL" sz="1200" dirty="0">
                <a:latin typeface="+mn-lt"/>
              </a:rPr>
              <a:t>Y en el DESPUÉS: </a:t>
            </a:r>
            <a:r>
              <a:rPr lang="es-ES" sz="1200" dirty="0"/>
              <a:t>Una vez que se controla la emergencia o pasó la alerta, se debe volver a la normalidad. </a:t>
            </a:r>
          </a:p>
          <a:p>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33</a:t>
            </a:fld>
            <a:endParaRPr lang="es-CL"/>
          </a:p>
        </p:txBody>
      </p:sp>
    </p:spTree>
    <p:extLst>
      <p:ext uri="{BB962C8B-B14F-4D97-AF65-F5344CB8AC3E}">
        <p14:creationId xmlns:p14="http://schemas.microsoft.com/office/powerpoint/2010/main" val="6352827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dirty="0"/>
              <a:t>DIAPO 34:</a:t>
            </a:r>
          </a:p>
          <a:p>
            <a:r>
              <a:rPr lang="es-CL" dirty="0"/>
              <a:t>Entonces la responsabilidad del sector salud en la gestión del riesgo de emergencias y desastres, debemos considerarla en todas las líneas fundamentales de lo que debe hacer el sector salud, pero se releva de forma especial el asegurar la continuidad de atención de salud y por supuesto prevenir complicaciones derivadas de las emergencias y desastres, a través de la atención de salud ( en sus niveles hospitalarios y trabajo comunitarios de la atención primaria también), las medidas de salud pública que realiza la SEREMI de Salud a través de la fiscalización y vigilancia epidemiológica.</a:t>
            </a:r>
          </a:p>
          <a:p>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34</a:t>
            </a:fld>
            <a:endParaRPr lang="es-CL"/>
          </a:p>
        </p:txBody>
      </p:sp>
    </p:spTree>
    <p:extLst>
      <p:ext uri="{BB962C8B-B14F-4D97-AF65-F5344CB8AC3E}">
        <p14:creationId xmlns:p14="http://schemas.microsoft.com/office/powerpoint/2010/main" val="29133634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dirty="0"/>
              <a:t>DIAPO 35:</a:t>
            </a:r>
          </a:p>
          <a:p>
            <a:r>
              <a:rPr lang="es-CL" sz="1200" b="1" dirty="0">
                <a:solidFill>
                  <a:schemeClr val="bg1"/>
                </a:solidFill>
              </a:rPr>
              <a:t>¿Cómo se organiza la respuesta de los Servicios de Urgencia? </a:t>
            </a:r>
          </a:p>
          <a:p>
            <a:r>
              <a:rPr lang="es-CL" sz="1200" b="0" dirty="0">
                <a:solidFill>
                  <a:schemeClr val="bg1"/>
                </a:solidFill>
              </a:rPr>
              <a:t>La atención de urgencia se organiza a través de los diferentes servicios:</a:t>
            </a:r>
          </a:p>
          <a:p>
            <a:pPr marL="171450" indent="-171450">
              <a:buFont typeface="Arial" panose="020B0604020202020204" pitchFamily="34" charset="0"/>
              <a:buChar char="•"/>
            </a:pPr>
            <a:r>
              <a:rPr lang="es-CL" sz="1200" b="0" dirty="0">
                <a:solidFill>
                  <a:schemeClr val="bg1"/>
                </a:solidFill>
              </a:rPr>
              <a:t>Los SUR o Servicio de Urgencia Rural que existen en nuestra región en postas de salud rural,</a:t>
            </a:r>
          </a:p>
          <a:p>
            <a:pPr marL="171450" indent="-171450">
              <a:buFont typeface="Arial" panose="020B0604020202020204" pitchFamily="34" charset="0"/>
              <a:buChar char="•"/>
            </a:pPr>
            <a:r>
              <a:rPr lang="es-CL" sz="1200" b="0" dirty="0">
                <a:solidFill>
                  <a:schemeClr val="bg1"/>
                </a:solidFill>
              </a:rPr>
              <a:t>Los SAPU, o Servicio de Atención Primaria de Urgencia y</a:t>
            </a:r>
          </a:p>
          <a:p>
            <a:pPr marL="171450" indent="-171450">
              <a:buFont typeface="Arial" panose="020B0604020202020204" pitchFamily="34" charset="0"/>
              <a:buChar char="•"/>
            </a:pPr>
            <a:r>
              <a:rPr lang="es-CL" sz="1200" b="0" dirty="0">
                <a:solidFill>
                  <a:schemeClr val="bg1"/>
                </a:solidFill>
              </a:rPr>
              <a:t>Unidades de Emergencia Hospitalaria (en sus nueve hospitales de diversa complejidad)</a:t>
            </a:r>
          </a:p>
          <a:p>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35</a:t>
            </a:fld>
            <a:endParaRPr lang="es-CL"/>
          </a:p>
        </p:txBody>
      </p:sp>
    </p:spTree>
    <p:extLst>
      <p:ext uri="{BB962C8B-B14F-4D97-AF65-F5344CB8AC3E}">
        <p14:creationId xmlns:p14="http://schemas.microsoft.com/office/powerpoint/2010/main" val="19518585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dirty="0"/>
              <a:t>DIAPO 36:</a:t>
            </a:r>
          </a:p>
          <a:p>
            <a:r>
              <a:rPr lang="es-CL" dirty="0"/>
              <a:t>Debemos conocer como trabaja la Red de Urgencia. Ésta se diferencia en diversos niveles de complejidad y complementariedad, sin territorialidad en su cobertura, pues se trata justamente de un servicio de urgencia al que podemos acudir donde nos encontremos en caso de urgencia.</a:t>
            </a:r>
          </a:p>
          <a:p>
            <a:r>
              <a:rPr lang="es-CL" dirty="0"/>
              <a:t>Debemos diferenciar que la atención de CESFAM es la primera que debemos acudir en caso de que nuestro problema de salud no ponga en riesgo nuestra vida. Esta atención la encontramos en horario extendido desde las 17:00 </a:t>
            </a:r>
            <a:r>
              <a:rPr lang="es-CL" dirty="0" err="1"/>
              <a:t>hrs</a:t>
            </a:r>
            <a:r>
              <a:rPr lang="es-CL" dirty="0"/>
              <a:t>. En caso de una urgencia grave, se debe acudir a hospital. En todas las atenciones del servicio de urgencia, se atiende por gravedad de la condición de salud y no por orden de llegada. Esto es importante recordarlo.</a:t>
            </a:r>
          </a:p>
        </p:txBody>
      </p:sp>
      <p:sp>
        <p:nvSpPr>
          <p:cNvPr id="4" name="Marcador de número de diapositiva 3"/>
          <p:cNvSpPr>
            <a:spLocks noGrp="1"/>
          </p:cNvSpPr>
          <p:nvPr>
            <p:ph type="sldNum" sz="quarter" idx="5"/>
          </p:nvPr>
        </p:nvSpPr>
        <p:spPr/>
        <p:txBody>
          <a:bodyPr/>
          <a:lstStyle/>
          <a:p>
            <a:fld id="{51727765-DF31-4316-B8B3-899FF8DC2B51}" type="slidenum">
              <a:rPr lang="es-CL" smtClean="0"/>
              <a:t>36</a:t>
            </a:fld>
            <a:endParaRPr lang="es-CL"/>
          </a:p>
        </p:txBody>
      </p:sp>
    </p:spTree>
    <p:extLst>
      <p:ext uri="{BB962C8B-B14F-4D97-AF65-F5344CB8AC3E}">
        <p14:creationId xmlns:p14="http://schemas.microsoft.com/office/powerpoint/2010/main" val="21511292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DIAPO 37:</a:t>
            </a:r>
          </a:p>
          <a:p>
            <a:r>
              <a:rPr lang="es-CL" dirty="0"/>
              <a:t>En todas las atenciones del servicio de urgencia, se atiende por gravedad de la condición de salud y no por orden de llegada. Esto es importante recordarlo, tal como aparece en el cuadro. Esto significa que a mayor clasificación (3-4-5) más tiempo de espera puede ser, por eso se recomienda que las atenciones C4 y C5 pueden consultar en SAPU ya que no comprometen la gravedad necesaria para pasar rápidamente a diferencia de C1 y C2</a:t>
            </a:r>
          </a:p>
        </p:txBody>
      </p:sp>
      <p:sp>
        <p:nvSpPr>
          <p:cNvPr id="4" name="Marcador de número de diapositiva 3"/>
          <p:cNvSpPr>
            <a:spLocks noGrp="1"/>
          </p:cNvSpPr>
          <p:nvPr>
            <p:ph type="sldNum" sz="quarter" idx="5"/>
          </p:nvPr>
        </p:nvSpPr>
        <p:spPr/>
        <p:txBody>
          <a:bodyPr/>
          <a:lstStyle/>
          <a:p>
            <a:fld id="{51727765-DF31-4316-B8B3-899FF8DC2B51}" type="slidenum">
              <a:rPr lang="es-CL" smtClean="0"/>
              <a:t>37</a:t>
            </a:fld>
            <a:endParaRPr lang="es-CL"/>
          </a:p>
        </p:txBody>
      </p:sp>
    </p:spTree>
    <p:extLst>
      <p:ext uri="{BB962C8B-B14F-4D97-AF65-F5344CB8AC3E}">
        <p14:creationId xmlns:p14="http://schemas.microsoft.com/office/powerpoint/2010/main" val="1908413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dirty="0"/>
              <a:t>DIAPO 38:</a:t>
            </a:r>
          </a:p>
          <a:p>
            <a:r>
              <a:rPr lang="es-CL" dirty="0"/>
              <a:t>Las ambulancias son un recurso muy valioso y limitado, que debe estar disponible para reales urgencias médicas, por lo que es necesario evitar su solicitud si la afección que se padece no es de riesgo vital inminente.</a:t>
            </a:r>
          </a:p>
          <a:p>
            <a:r>
              <a:rPr lang="es-CL" dirty="0"/>
              <a:t>Si tiene otras consultas, por ejemplo vacunas u otras cosas, utilice el número de atención gratuita de SALUD RESPONDE: 600 360 7777 que atiende las 24 horas del día, los 7 días de la semana.</a:t>
            </a:r>
          </a:p>
        </p:txBody>
      </p:sp>
      <p:sp>
        <p:nvSpPr>
          <p:cNvPr id="4" name="Marcador de número de diapositiva 3"/>
          <p:cNvSpPr>
            <a:spLocks noGrp="1"/>
          </p:cNvSpPr>
          <p:nvPr>
            <p:ph type="sldNum" sz="quarter" idx="5"/>
          </p:nvPr>
        </p:nvSpPr>
        <p:spPr/>
        <p:txBody>
          <a:bodyPr/>
          <a:lstStyle/>
          <a:p>
            <a:fld id="{51727765-DF31-4316-B8B3-899FF8DC2B51}" type="slidenum">
              <a:rPr lang="es-CL" smtClean="0"/>
              <a:t>38</a:t>
            </a:fld>
            <a:endParaRPr lang="es-CL"/>
          </a:p>
        </p:txBody>
      </p:sp>
    </p:spTree>
    <p:extLst>
      <p:ext uri="{BB962C8B-B14F-4D97-AF65-F5344CB8AC3E}">
        <p14:creationId xmlns:p14="http://schemas.microsoft.com/office/powerpoint/2010/main" val="8204737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dirty="0"/>
              <a:t>DIAPO 39:</a:t>
            </a:r>
          </a:p>
          <a:p>
            <a:r>
              <a:rPr lang="es-CL" b="1" dirty="0"/>
              <a:t>¿QUÉ ES EL SAMU? Es el Servicio de Atención Médica de Urgencia.</a:t>
            </a:r>
          </a:p>
          <a:p>
            <a:pPr marL="0" marR="0" lvl="0" indent="0" algn="l" defTabSz="914400" rtl="0" eaLnBrk="1" fontAlgn="auto" latinLnBrk="0" hangingPunct="1">
              <a:lnSpc>
                <a:spcPct val="100000"/>
              </a:lnSpc>
              <a:spcBef>
                <a:spcPts val="0"/>
              </a:spcBef>
              <a:spcAft>
                <a:spcPts val="0"/>
              </a:spcAft>
              <a:buClrTx/>
              <a:buSzTx/>
              <a:buFontTx/>
              <a:buNone/>
              <a:tabLst/>
              <a:defRPr/>
            </a:pPr>
            <a:r>
              <a:rPr lang="es-CL" b="0" dirty="0"/>
              <a:t>El </a:t>
            </a:r>
            <a:r>
              <a:rPr lang="es-CL" b="1" dirty="0"/>
              <a:t>SAMU </a:t>
            </a:r>
            <a:r>
              <a:rPr lang="es-CL" b="0" dirty="0"/>
              <a:t>e</a:t>
            </a:r>
            <a:r>
              <a:rPr lang="es-CL" sz="1200" dirty="0"/>
              <a:t>s una institución estatal, sin fines de lucro, cuyo fin es entregar, en el menor tiempo posible, acciones diagnósticas y terapéuticas iniciales, con el objetivo de recuperar y/o mantener la recuperabilidad anatómica y fisiológica del paciente, en el </a:t>
            </a:r>
            <a:r>
              <a:rPr lang="es-CL" sz="1200" u="sng" dirty="0"/>
              <a:t>lugar del evento y durante su traslado </a:t>
            </a:r>
            <a:r>
              <a:rPr lang="es-CL" sz="1200" dirty="0"/>
              <a:t>al Servicio de Urgencia.</a:t>
            </a:r>
          </a:p>
          <a:p>
            <a:pPr marL="0" marR="0" lvl="0" indent="0" algn="l" defTabSz="914400" rtl="0" eaLnBrk="1" fontAlgn="auto" latinLnBrk="0" hangingPunct="1">
              <a:lnSpc>
                <a:spcPct val="100000"/>
              </a:lnSpc>
              <a:spcBef>
                <a:spcPts val="0"/>
              </a:spcBef>
              <a:spcAft>
                <a:spcPts val="0"/>
              </a:spcAft>
              <a:buClrTx/>
              <a:buSzTx/>
              <a:buFontTx/>
              <a:buNone/>
              <a:tabLst/>
              <a:defRPr/>
            </a:pPr>
            <a:r>
              <a:rPr lang="es-CL" sz="1200" dirty="0"/>
              <a:t>SAMU no distingue en atención de urgencia entre FONASA e ISAPRES</a:t>
            </a:r>
          </a:p>
          <a:p>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39</a:t>
            </a:fld>
            <a:endParaRPr lang="es-CL"/>
          </a:p>
        </p:txBody>
      </p:sp>
    </p:spTree>
    <p:extLst>
      <p:ext uri="{BB962C8B-B14F-4D97-AF65-F5344CB8AC3E}">
        <p14:creationId xmlns:p14="http://schemas.microsoft.com/office/powerpoint/2010/main" val="18966045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dirty="0"/>
              <a:t>DIAPO 40:</a:t>
            </a:r>
          </a:p>
          <a:p>
            <a:r>
              <a:rPr lang="es-CL" b="1" dirty="0"/>
              <a:t>¿Cómo llamo al SAMU?</a:t>
            </a:r>
          </a:p>
          <a:p>
            <a:pPr marL="0" marR="0" lvl="0" indent="0" algn="l" defTabSz="914400" rtl="0" eaLnBrk="1" fontAlgn="auto" latinLnBrk="0" hangingPunct="1">
              <a:lnSpc>
                <a:spcPct val="100000"/>
              </a:lnSpc>
              <a:spcBef>
                <a:spcPts val="0"/>
              </a:spcBef>
              <a:spcAft>
                <a:spcPts val="0"/>
              </a:spcAft>
              <a:buClrTx/>
              <a:buSzTx/>
              <a:buFontTx/>
              <a:buNone/>
              <a:tabLst/>
              <a:defRPr/>
            </a:pPr>
            <a:r>
              <a:rPr lang="es-CL" b="0" u="sng" dirty="0"/>
              <a:t>Desde cualquier lugar de la región</a:t>
            </a:r>
            <a:r>
              <a:rPr lang="es-CL" b="0" dirty="0"/>
              <a:t> </a:t>
            </a:r>
            <a:r>
              <a:rPr lang="es-CL" b="1" dirty="0"/>
              <a:t>debe llamar al </a:t>
            </a:r>
            <a:r>
              <a:rPr lang="es-CL" sz="2400" b="1" dirty="0">
                <a:solidFill>
                  <a:srgbClr val="FF0000"/>
                </a:solidFill>
              </a:rPr>
              <a:t>131</a:t>
            </a:r>
            <a:r>
              <a:rPr lang="es-CL" b="1" dirty="0"/>
              <a:t>, </a:t>
            </a:r>
            <a:r>
              <a:rPr lang="es-CL" b="0" dirty="0"/>
              <a:t>donde se comunica con el centro regulador ubicado en La Serena, lugar desde donde se activa y coordina la respuesta a nivel regional.</a:t>
            </a:r>
          </a:p>
          <a:p>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40</a:t>
            </a:fld>
            <a:endParaRPr lang="es-CL"/>
          </a:p>
        </p:txBody>
      </p:sp>
    </p:spTree>
    <p:extLst>
      <p:ext uri="{BB962C8B-B14F-4D97-AF65-F5344CB8AC3E}">
        <p14:creationId xmlns:p14="http://schemas.microsoft.com/office/powerpoint/2010/main" val="23812592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dirty="0"/>
              <a:t>DIAPO 41:</a:t>
            </a:r>
          </a:p>
          <a:p>
            <a:r>
              <a:rPr lang="es-CL" dirty="0"/>
              <a:t>Al llamar al 131 frente a una urgencia vital, el operador telefónico le preguntará por detalles tanto del afectado como del contexto de la escena del evento. Esto es para poder determinar el tipo de móvil (ambulancia) que se requiere para el envío,  y el apoyo que se podría prestar mientras llega el móvil, a través del teléfono.</a:t>
            </a:r>
          </a:p>
          <a:p>
            <a:r>
              <a:rPr lang="es-CL" dirty="0"/>
              <a:t>Es muy importante que siempre se identifique. Lamentablemente existen muchas llamadas todavía que no son verdaderas, y por lo tanto se debe entregar información con credibilidad. También, es importante entregar detalles de la dirección donde se requiere la necesidad del móvil, incluyendo la ciudad donde se encuentra idealmente con alguna referencia de ubicación.</a:t>
            </a:r>
          </a:p>
          <a:p>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41</a:t>
            </a:fld>
            <a:endParaRPr lang="es-CL"/>
          </a:p>
        </p:txBody>
      </p:sp>
    </p:spTree>
    <p:extLst>
      <p:ext uri="{BB962C8B-B14F-4D97-AF65-F5344CB8AC3E}">
        <p14:creationId xmlns:p14="http://schemas.microsoft.com/office/powerpoint/2010/main" val="41454952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dirty="0"/>
              <a:t>DIAPO 42:</a:t>
            </a:r>
          </a:p>
          <a:p>
            <a:r>
              <a:rPr lang="es-CL" b="1" dirty="0"/>
              <a:t>En nuestra región el SAMU pertenece al Departamento de Gestión de Emergencias y Desastres del Servicio de Salud, </a:t>
            </a:r>
            <a:r>
              <a:rPr lang="es-CL" b="0" dirty="0"/>
              <a:t>y en la mirada de gestión de emergencias y desastres se trabaja participando de acciones preventivas por ejemplo, entregando conocimiento de Reanimación cardiopulmonar en plazas masivas o participando de simulacros en casos de emergencias graves o desastres.</a:t>
            </a:r>
          </a:p>
          <a:p>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42</a:t>
            </a:fld>
            <a:endParaRPr lang="es-CL"/>
          </a:p>
        </p:txBody>
      </p:sp>
    </p:spTree>
    <p:extLst>
      <p:ext uri="{BB962C8B-B14F-4D97-AF65-F5344CB8AC3E}">
        <p14:creationId xmlns:p14="http://schemas.microsoft.com/office/powerpoint/2010/main" val="28404237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dirty="0"/>
              <a:t>DIAPO 43:</a:t>
            </a:r>
          </a:p>
          <a:p>
            <a:r>
              <a:rPr lang="es-CL" sz="1000" b="1" dirty="0">
                <a:solidFill>
                  <a:srgbClr val="FF0000"/>
                </a:solidFill>
                <a:effectLst>
                  <a:outerShdw blurRad="38100" dist="38100" dir="2700000" algn="tl">
                    <a:srgbClr val="000000">
                      <a:alpha val="43137"/>
                    </a:srgbClr>
                  </a:outerShdw>
                </a:effectLst>
                <a:latin typeface="+mn-lt"/>
              </a:rPr>
              <a:t>Y Para concluir… </a:t>
            </a:r>
            <a:br>
              <a:rPr lang="es-CL" b="1" dirty="0">
                <a:solidFill>
                  <a:srgbClr val="FF0000"/>
                </a:solidFill>
                <a:effectLst>
                  <a:outerShdw blurRad="38100" dist="38100" dir="2700000" algn="tl">
                    <a:srgbClr val="000000">
                      <a:alpha val="43137"/>
                    </a:srgbClr>
                  </a:outerShdw>
                </a:effectLst>
                <a:latin typeface="+mn-lt"/>
              </a:rPr>
            </a:br>
            <a:r>
              <a:rPr lang="es-CL" b="1" dirty="0">
                <a:solidFill>
                  <a:srgbClr val="FF0000"/>
                </a:solidFill>
                <a:effectLst>
                  <a:outerShdw blurRad="38100" dist="38100" dir="2700000" algn="tl">
                    <a:srgbClr val="000000">
                      <a:alpha val="43137"/>
                    </a:srgbClr>
                  </a:outerShdw>
                </a:effectLst>
                <a:latin typeface="+mn-lt"/>
              </a:rPr>
              <a:t>¿Cuál es nuestro Rol como agente comunitario?</a:t>
            </a:r>
          </a:p>
          <a:p>
            <a:pPr algn="just"/>
            <a:r>
              <a:rPr lang="es-CL" sz="1200" dirty="0">
                <a:solidFill>
                  <a:srgbClr val="0070C0"/>
                </a:solidFill>
              </a:rPr>
              <a:t>1.- Identifique los factores de riesgo en su domicilio, y reconozca los recursos con los que cuenta (centros de atención de salud de su territorio, organizaciones sociales existentes.)</a:t>
            </a:r>
          </a:p>
          <a:p>
            <a:pPr algn="just"/>
            <a:r>
              <a:rPr lang="es-CL" sz="1200" dirty="0">
                <a:solidFill>
                  <a:srgbClr val="0070C0"/>
                </a:solidFill>
              </a:rPr>
              <a:t>2.- Organice familiarmente una estrategia para mitigar (minimizar) los riesgos en su territorio frente a amenazas potenciales. Prepare un plan de acción familiar en el que todos los miembros de su familia lo conozcan y sepan qué hacer aún si </a:t>
            </a:r>
            <a:r>
              <a:rPr lang="es-CL" sz="1200" dirty="0" err="1">
                <a:solidFill>
                  <a:srgbClr val="0070C0"/>
                </a:solidFill>
              </a:rPr>
              <a:t>ud.</a:t>
            </a:r>
            <a:r>
              <a:rPr lang="es-CL" sz="1200" dirty="0">
                <a:solidFill>
                  <a:srgbClr val="0070C0"/>
                </a:solidFill>
              </a:rPr>
              <a:t> no está en casa.</a:t>
            </a:r>
          </a:p>
          <a:p>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43</a:t>
            </a:fld>
            <a:endParaRPr lang="es-CL"/>
          </a:p>
        </p:txBody>
      </p:sp>
    </p:spTree>
    <p:extLst>
      <p:ext uri="{BB962C8B-B14F-4D97-AF65-F5344CB8AC3E}">
        <p14:creationId xmlns:p14="http://schemas.microsoft.com/office/powerpoint/2010/main" val="28444693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dirty="0"/>
              <a:t>DIAPO 44:</a:t>
            </a:r>
          </a:p>
          <a:p>
            <a:pPr algn="just"/>
            <a:r>
              <a:rPr lang="es-CL" sz="1200" dirty="0">
                <a:solidFill>
                  <a:srgbClr val="0070C0"/>
                </a:solidFill>
              </a:rPr>
              <a:t>3.- Participe en su comunidad para conocer y mitigar factores de riesgo de su vecindario. Participe de un plan de acción comunitario frente a amenazas potenciales de desastres. Identifiquen por ejemplo personas con dificultad para movilizarse, y que puedan requerir apoyo comunitario en caso de un desastre.</a:t>
            </a:r>
          </a:p>
          <a:p>
            <a:pPr algn="just"/>
            <a:r>
              <a:rPr lang="es-CL" sz="1200" dirty="0">
                <a:solidFill>
                  <a:srgbClr val="0070C0"/>
                </a:solidFill>
              </a:rPr>
              <a:t>4.- Mantenga coordinación con los servicios públicos de su comunidad, y sobre todo, con su centro de salud correspondiente, para entregar información de aquellos que requieren más apoyo por ejemplo y que no han podido desplazarse.</a:t>
            </a:r>
          </a:p>
          <a:p>
            <a:pPr marL="0" marR="0" lvl="0" indent="0" algn="l" defTabSz="914400" rtl="0" eaLnBrk="1" fontAlgn="auto" latinLnBrk="0" hangingPunct="1">
              <a:lnSpc>
                <a:spcPct val="100000"/>
              </a:lnSpc>
              <a:spcBef>
                <a:spcPts val="0"/>
              </a:spcBef>
              <a:spcAft>
                <a:spcPts val="0"/>
              </a:spcAft>
              <a:buClrTx/>
              <a:buSzTx/>
              <a:buFontTx/>
              <a:buNone/>
              <a:tabLst/>
              <a:defRPr/>
            </a:pPr>
            <a:r>
              <a:rPr lang="es-CL" b="1" dirty="0">
                <a:solidFill>
                  <a:srgbClr val="FF0000"/>
                </a:solidFill>
              </a:rPr>
              <a:t>¡¡Trabajar en la gestión del riesgo es tarea de todos y todas!!</a:t>
            </a:r>
          </a:p>
          <a:p>
            <a:endParaRPr lang="es-CL" dirty="0"/>
          </a:p>
        </p:txBody>
      </p:sp>
      <p:sp>
        <p:nvSpPr>
          <p:cNvPr id="4" name="Marcador de número de diapositiva 3"/>
          <p:cNvSpPr>
            <a:spLocks noGrp="1"/>
          </p:cNvSpPr>
          <p:nvPr>
            <p:ph type="sldNum" sz="quarter" idx="5"/>
          </p:nvPr>
        </p:nvSpPr>
        <p:spPr/>
        <p:txBody>
          <a:bodyPr/>
          <a:lstStyle/>
          <a:p>
            <a:fld id="{51727765-DF31-4316-B8B3-899FF8DC2B51}" type="slidenum">
              <a:rPr lang="es-CL" smtClean="0"/>
              <a:t>44</a:t>
            </a:fld>
            <a:endParaRPr lang="es-CL"/>
          </a:p>
        </p:txBody>
      </p:sp>
    </p:spTree>
    <p:extLst>
      <p:ext uri="{BB962C8B-B14F-4D97-AF65-F5344CB8AC3E}">
        <p14:creationId xmlns:p14="http://schemas.microsoft.com/office/powerpoint/2010/main" val="38156018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dirty="0"/>
              <a:t>DIAPO 45:</a:t>
            </a:r>
          </a:p>
          <a:p>
            <a:r>
              <a:rPr lang="es-CL" dirty="0"/>
              <a:t>Gracias a todas y todos por su activa participación, y les invitamos a conectarse en este tema, conversándolo con sus comunidades y familiares</a:t>
            </a:r>
          </a:p>
        </p:txBody>
      </p:sp>
      <p:sp>
        <p:nvSpPr>
          <p:cNvPr id="4" name="Marcador de número de diapositiva 3"/>
          <p:cNvSpPr>
            <a:spLocks noGrp="1"/>
          </p:cNvSpPr>
          <p:nvPr>
            <p:ph type="sldNum" sz="quarter" idx="5"/>
          </p:nvPr>
        </p:nvSpPr>
        <p:spPr/>
        <p:txBody>
          <a:bodyPr/>
          <a:lstStyle/>
          <a:p>
            <a:fld id="{51727765-DF31-4316-B8B3-899FF8DC2B51}" type="slidenum">
              <a:rPr lang="es-CL" smtClean="0"/>
              <a:t>45</a:t>
            </a:fld>
            <a:endParaRPr lang="es-CL"/>
          </a:p>
        </p:txBody>
      </p:sp>
    </p:spTree>
    <p:extLst>
      <p:ext uri="{BB962C8B-B14F-4D97-AF65-F5344CB8AC3E}">
        <p14:creationId xmlns:p14="http://schemas.microsoft.com/office/powerpoint/2010/main" val="3830912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F85E178C-B7BB-4F2B-9977-EFB520C880E2}" type="datetimeFigureOut">
              <a:rPr lang="es-CL" smtClean="0"/>
              <a:t>06-08-2019</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325428E9-883D-4AFE-956D-FB2B75909DB0}" type="slidenum">
              <a:rPr lang="es-CL" smtClean="0"/>
              <a:t>‹Nº›</a:t>
            </a:fld>
            <a:endParaRPr lang="es-CL"/>
          </a:p>
        </p:txBody>
      </p:sp>
    </p:spTree>
    <p:extLst>
      <p:ext uri="{BB962C8B-B14F-4D97-AF65-F5344CB8AC3E}">
        <p14:creationId xmlns:p14="http://schemas.microsoft.com/office/powerpoint/2010/main" val="3331771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85E178C-B7BB-4F2B-9977-EFB520C880E2}" type="datetimeFigureOut">
              <a:rPr lang="es-CL" smtClean="0"/>
              <a:t>06-08-2019</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325428E9-883D-4AFE-956D-FB2B75909DB0}" type="slidenum">
              <a:rPr lang="es-CL" smtClean="0"/>
              <a:t>‹Nº›</a:t>
            </a:fld>
            <a:endParaRPr lang="es-CL"/>
          </a:p>
        </p:txBody>
      </p:sp>
    </p:spTree>
    <p:extLst>
      <p:ext uri="{BB962C8B-B14F-4D97-AF65-F5344CB8AC3E}">
        <p14:creationId xmlns:p14="http://schemas.microsoft.com/office/powerpoint/2010/main" val="1778401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F85E178C-B7BB-4F2B-9977-EFB520C880E2}" type="datetimeFigureOut">
              <a:rPr lang="es-CL" smtClean="0"/>
              <a:t>06-08-2019</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325428E9-883D-4AFE-956D-FB2B75909DB0}" type="slidenum">
              <a:rPr lang="es-CL" smtClean="0"/>
              <a:t>‹Nº›</a:t>
            </a:fld>
            <a:endParaRPr lang="es-CL"/>
          </a:p>
        </p:txBody>
      </p:sp>
    </p:spTree>
    <p:extLst>
      <p:ext uri="{BB962C8B-B14F-4D97-AF65-F5344CB8AC3E}">
        <p14:creationId xmlns:p14="http://schemas.microsoft.com/office/powerpoint/2010/main" val="4137018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F85E178C-B7BB-4F2B-9977-EFB520C880E2}" type="datetimeFigureOut">
              <a:rPr lang="es-CL" smtClean="0"/>
              <a:t>06-08-2019</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325428E9-883D-4AFE-956D-FB2B75909DB0}" type="slidenum">
              <a:rPr lang="es-CL" smtClean="0"/>
              <a:t>‹Nº›</a:t>
            </a:fld>
            <a:endParaRPr lang="es-CL"/>
          </a:p>
        </p:txBody>
      </p:sp>
    </p:spTree>
    <p:extLst>
      <p:ext uri="{BB962C8B-B14F-4D97-AF65-F5344CB8AC3E}">
        <p14:creationId xmlns:p14="http://schemas.microsoft.com/office/powerpoint/2010/main" val="1473959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F85E178C-B7BB-4F2B-9977-EFB520C880E2}" type="datetimeFigureOut">
              <a:rPr lang="es-CL" smtClean="0"/>
              <a:t>06-08-2019</a:t>
            </a:fld>
            <a:endParaRPr lang="es-CL"/>
          </a:p>
        </p:txBody>
      </p:sp>
      <p:sp>
        <p:nvSpPr>
          <p:cNvPr id="8" name="Footer Placeholder 7"/>
          <p:cNvSpPr>
            <a:spLocks noGrp="1"/>
          </p:cNvSpPr>
          <p:nvPr>
            <p:ph type="ftr" sz="quarter" idx="11"/>
          </p:nvPr>
        </p:nvSpPr>
        <p:spPr/>
        <p:txBody>
          <a:bodyPr/>
          <a:lstStyle/>
          <a:p>
            <a:endParaRPr lang="es-CL"/>
          </a:p>
        </p:txBody>
      </p:sp>
      <p:sp>
        <p:nvSpPr>
          <p:cNvPr id="9" name="Slide Number Placeholder 8"/>
          <p:cNvSpPr>
            <a:spLocks noGrp="1"/>
          </p:cNvSpPr>
          <p:nvPr>
            <p:ph type="sldNum" sz="quarter" idx="12"/>
          </p:nvPr>
        </p:nvSpPr>
        <p:spPr/>
        <p:txBody>
          <a:bodyPr/>
          <a:lstStyle/>
          <a:p>
            <a:fld id="{325428E9-883D-4AFE-956D-FB2B75909DB0}" type="slidenum">
              <a:rPr lang="es-CL" smtClean="0"/>
              <a:t>‹Nº›</a:t>
            </a:fld>
            <a:endParaRPr lang="es-CL"/>
          </a:p>
        </p:txBody>
      </p:sp>
    </p:spTree>
    <p:extLst>
      <p:ext uri="{BB962C8B-B14F-4D97-AF65-F5344CB8AC3E}">
        <p14:creationId xmlns:p14="http://schemas.microsoft.com/office/powerpoint/2010/main" val="3462388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F85E178C-B7BB-4F2B-9977-EFB520C880E2}" type="datetimeFigureOut">
              <a:rPr lang="es-CL" smtClean="0"/>
              <a:t>06-08-2019</a:t>
            </a:fld>
            <a:endParaRPr lang="es-CL"/>
          </a:p>
        </p:txBody>
      </p:sp>
      <p:sp>
        <p:nvSpPr>
          <p:cNvPr id="4" name="Footer Placeholder 3"/>
          <p:cNvSpPr>
            <a:spLocks noGrp="1"/>
          </p:cNvSpPr>
          <p:nvPr>
            <p:ph type="ftr" sz="quarter" idx="11"/>
          </p:nvPr>
        </p:nvSpPr>
        <p:spPr/>
        <p:txBody>
          <a:bodyPr/>
          <a:lstStyle/>
          <a:p>
            <a:endParaRPr lang="es-CL"/>
          </a:p>
        </p:txBody>
      </p:sp>
      <p:sp>
        <p:nvSpPr>
          <p:cNvPr id="5" name="Slide Number Placeholder 4"/>
          <p:cNvSpPr>
            <a:spLocks noGrp="1"/>
          </p:cNvSpPr>
          <p:nvPr>
            <p:ph type="sldNum" sz="quarter" idx="12"/>
          </p:nvPr>
        </p:nvSpPr>
        <p:spPr/>
        <p:txBody>
          <a:bodyPr/>
          <a:lstStyle/>
          <a:p>
            <a:fld id="{325428E9-883D-4AFE-956D-FB2B75909DB0}" type="slidenum">
              <a:rPr lang="es-CL" smtClean="0"/>
              <a:t>‹Nº›</a:t>
            </a:fld>
            <a:endParaRPr lang="es-CL"/>
          </a:p>
        </p:txBody>
      </p:sp>
    </p:spTree>
    <p:extLst>
      <p:ext uri="{BB962C8B-B14F-4D97-AF65-F5344CB8AC3E}">
        <p14:creationId xmlns:p14="http://schemas.microsoft.com/office/powerpoint/2010/main" val="1451059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5E178C-B7BB-4F2B-9977-EFB520C880E2}" type="datetimeFigureOut">
              <a:rPr lang="es-CL" smtClean="0"/>
              <a:t>06-08-2019</a:t>
            </a:fld>
            <a:endParaRPr lang="es-CL"/>
          </a:p>
        </p:txBody>
      </p:sp>
      <p:sp>
        <p:nvSpPr>
          <p:cNvPr id="3" name="Footer Placeholder 2"/>
          <p:cNvSpPr>
            <a:spLocks noGrp="1"/>
          </p:cNvSpPr>
          <p:nvPr>
            <p:ph type="ftr" sz="quarter" idx="11"/>
          </p:nvPr>
        </p:nvSpPr>
        <p:spPr/>
        <p:txBody>
          <a:bodyPr/>
          <a:lstStyle/>
          <a:p>
            <a:endParaRPr lang="es-CL"/>
          </a:p>
        </p:txBody>
      </p:sp>
      <p:sp>
        <p:nvSpPr>
          <p:cNvPr id="4" name="Slide Number Placeholder 3"/>
          <p:cNvSpPr>
            <a:spLocks noGrp="1"/>
          </p:cNvSpPr>
          <p:nvPr>
            <p:ph type="sldNum" sz="quarter" idx="12"/>
          </p:nvPr>
        </p:nvSpPr>
        <p:spPr/>
        <p:txBody>
          <a:bodyPr/>
          <a:lstStyle/>
          <a:p>
            <a:fld id="{325428E9-883D-4AFE-956D-FB2B75909DB0}" type="slidenum">
              <a:rPr lang="es-CL" smtClean="0"/>
              <a:t>‹Nº›</a:t>
            </a:fld>
            <a:endParaRPr lang="es-CL"/>
          </a:p>
        </p:txBody>
      </p:sp>
    </p:spTree>
    <p:extLst>
      <p:ext uri="{BB962C8B-B14F-4D97-AF65-F5344CB8AC3E}">
        <p14:creationId xmlns:p14="http://schemas.microsoft.com/office/powerpoint/2010/main" val="3038542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F85E178C-B7BB-4F2B-9977-EFB520C880E2}" type="datetimeFigureOut">
              <a:rPr lang="es-CL" smtClean="0"/>
              <a:t>06-08-2019</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325428E9-883D-4AFE-956D-FB2B75909DB0}" type="slidenum">
              <a:rPr lang="es-CL" smtClean="0"/>
              <a:t>‹Nº›</a:t>
            </a:fld>
            <a:endParaRPr lang="es-CL"/>
          </a:p>
        </p:txBody>
      </p:sp>
    </p:spTree>
    <p:extLst>
      <p:ext uri="{BB962C8B-B14F-4D97-AF65-F5344CB8AC3E}">
        <p14:creationId xmlns:p14="http://schemas.microsoft.com/office/powerpoint/2010/main" val="196021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F85E178C-B7BB-4F2B-9977-EFB520C880E2}" type="datetimeFigureOut">
              <a:rPr lang="es-CL" smtClean="0"/>
              <a:t>06-08-2019</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325428E9-883D-4AFE-956D-FB2B75909DB0}" type="slidenum">
              <a:rPr lang="es-CL" smtClean="0"/>
              <a:t>‹Nº›</a:t>
            </a:fld>
            <a:endParaRPr lang="es-CL"/>
          </a:p>
        </p:txBody>
      </p:sp>
    </p:spTree>
    <p:extLst>
      <p:ext uri="{BB962C8B-B14F-4D97-AF65-F5344CB8AC3E}">
        <p14:creationId xmlns:p14="http://schemas.microsoft.com/office/powerpoint/2010/main" val="3966658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85E178C-B7BB-4F2B-9977-EFB520C880E2}" type="datetimeFigureOut">
              <a:rPr lang="es-CL" smtClean="0"/>
              <a:t>06-08-2019</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325428E9-883D-4AFE-956D-FB2B75909DB0}" type="slidenum">
              <a:rPr lang="es-CL" smtClean="0"/>
              <a:t>‹Nº›</a:t>
            </a:fld>
            <a:endParaRPr lang="es-CL"/>
          </a:p>
        </p:txBody>
      </p:sp>
    </p:spTree>
    <p:extLst>
      <p:ext uri="{BB962C8B-B14F-4D97-AF65-F5344CB8AC3E}">
        <p14:creationId xmlns:p14="http://schemas.microsoft.com/office/powerpoint/2010/main" val="1335942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85E178C-B7BB-4F2B-9977-EFB520C880E2}" type="datetimeFigureOut">
              <a:rPr lang="es-CL" smtClean="0"/>
              <a:t>06-08-2019</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325428E9-883D-4AFE-956D-FB2B75909DB0}" type="slidenum">
              <a:rPr lang="es-CL" smtClean="0"/>
              <a:t>‹Nº›</a:t>
            </a:fld>
            <a:endParaRPr lang="es-CL"/>
          </a:p>
        </p:txBody>
      </p:sp>
    </p:spTree>
    <p:extLst>
      <p:ext uri="{BB962C8B-B14F-4D97-AF65-F5344CB8AC3E}">
        <p14:creationId xmlns:p14="http://schemas.microsoft.com/office/powerpoint/2010/main" val="26416212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12" name="Content Placeholder 11"/>
          <p:cNvSpPr>
            <a:spLocks noGrp="1"/>
          </p:cNvSpPr>
          <p:nvPr>
            <p:ph sz="quarter" idx="11" hasCustomPrompt="1"/>
          </p:nvPr>
        </p:nvSpPr>
        <p:spPr>
          <a:xfrm>
            <a:off x="3187701" y="2582492"/>
            <a:ext cx="5956300" cy="1027545"/>
          </a:xfrm>
          <a:prstGeom prst="rect">
            <a:avLst/>
          </a:prstGeom>
        </p:spPr>
        <p:txBody>
          <a:bodyPr vert="horz"/>
          <a:lstStyle>
            <a:lvl1pPr marL="0" indent="0">
              <a:buNone/>
              <a:defRPr sz="2100" b="1" i="0">
                <a:solidFill>
                  <a:srgbClr val="4F81BD"/>
                </a:solidFill>
                <a:latin typeface="Verdana"/>
                <a:cs typeface="Verdana"/>
              </a:defRPr>
            </a:lvl1pPr>
          </a:lstStyle>
          <a:p>
            <a:r>
              <a:rPr lang="es-ES" dirty="0"/>
              <a:t>Estilo portada presentación 1, </a:t>
            </a:r>
            <a:r>
              <a:rPr lang="es-ES" dirty="0" err="1"/>
              <a:t>Verdana</a:t>
            </a:r>
            <a:r>
              <a:rPr lang="es-ES" dirty="0"/>
              <a:t> Negrita 28pt</a:t>
            </a:r>
          </a:p>
        </p:txBody>
      </p:sp>
      <p:sp>
        <p:nvSpPr>
          <p:cNvPr id="13" name="Content Placeholder 11"/>
          <p:cNvSpPr>
            <a:spLocks noGrp="1"/>
          </p:cNvSpPr>
          <p:nvPr>
            <p:ph sz="quarter" idx="12" hasCustomPrompt="1"/>
          </p:nvPr>
        </p:nvSpPr>
        <p:spPr>
          <a:xfrm>
            <a:off x="3187701" y="3623724"/>
            <a:ext cx="5956300" cy="1027545"/>
          </a:xfrm>
          <a:prstGeom prst="rect">
            <a:avLst/>
          </a:prstGeom>
        </p:spPr>
        <p:txBody>
          <a:bodyPr vert="horz"/>
          <a:lstStyle>
            <a:lvl1pPr marL="0" indent="0">
              <a:buNone/>
              <a:defRPr sz="1350" b="0" i="0">
                <a:solidFill>
                  <a:srgbClr val="4F81BD"/>
                </a:solidFill>
                <a:latin typeface="Verdana"/>
                <a:cs typeface="Verdana"/>
              </a:defRPr>
            </a:lvl1pPr>
          </a:lstStyle>
          <a:p>
            <a:r>
              <a:rPr lang="es-ES" dirty="0">
                <a:solidFill>
                  <a:schemeClr val="accent1"/>
                </a:solidFill>
              </a:rPr>
              <a:t>(Línea adicional) Subtema </a:t>
            </a:r>
            <a:r>
              <a:rPr lang="es-ES" dirty="0" err="1">
                <a:solidFill>
                  <a:schemeClr val="accent1"/>
                </a:solidFill>
              </a:rPr>
              <a:t>Verdana</a:t>
            </a:r>
            <a:r>
              <a:rPr lang="es-ES" dirty="0">
                <a:solidFill>
                  <a:schemeClr val="accent1"/>
                </a:solidFill>
              </a:rPr>
              <a:t> 18pt</a:t>
            </a:r>
          </a:p>
        </p:txBody>
      </p:sp>
      <p:pic>
        <p:nvPicPr>
          <p:cNvPr id="2" name="1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9100" y="0"/>
            <a:ext cx="2018890" cy="1828800"/>
          </a:xfrm>
          <a:prstGeom prst="rect">
            <a:avLst/>
          </a:prstGeom>
        </p:spPr>
      </p:pic>
    </p:spTree>
    <p:extLst>
      <p:ext uri="{BB962C8B-B14F-4D97-AF65-F5344CB8AC3E}">
        <p14:creationId xmlns:p14="http://schemas.microsoft.com/office/powerpoint/2010/main" val="3249000352"/>
      </p:ext>
    </p:extLst>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6" name="Marcador de texto 2"/>
          <p:cNvSpPr>
            <a:spLocks noGrp="1"/>
          </p:cNvSpPr>
          <p:nvPr>
            <p:ph idx="18" hasCustomPrompt="1"/>
          </p:nvPr>
        </p:nvSpPr>
        <p:spPr>
          <a:xfrm>
            <a:off x="3479801" y="3035300"/>
            <a:ext cx="5257799" cy="3236698"/>
          </a:xfrm>
          <a:prstGeom prst="rect">
            <a:avLst/>
          </a:prstGeom>
        </p:spPr>
        <p:txBody>
          <a:bodyPr vert="horz" lIns="91440" tIns="45720" rIns="91440" bIns="45720" rtlCol="0">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500" baseline="0">
                <a:solidFill>
                  <a:schemeClr val="tx1">
                    <a:lumMod val="75000"/>
                  </a:schemeClr>
                </a:solidFill>
                <a:latin typeface="Verdana"/>
                <a:cs typeface="Verdana"/>
              </a:defRPr>
            </a:lvl1pPr>
            <a:lvl2pPr>
              <a:defRPr sz="1800">
                <a:solidFill>
                  <a:schemeClr val="bg1"/>
                </a:solidFill>
                <a:latin typeface="gobCL"/>
                <a:cs typeface="gobCL"/>
              </a:defRPr>
            </a:lvl2pPr>
            <a:lvl3pPr>
              <a:defRPr sz="1800">
                <a:solidFill>
                  <a:schemeClr val="bg1"/>
                </a:solidFill>
                <a:latin typeface="gobCL"/>
                <a:cs typeface="gobCL"/>
              </a:defRPr>
            </a:lvl3pPr>
          </a:lstStyle>
          <a:p>
            <a:pPr lvl="0"/>
            <a:r>
              <a:rPr lang="es-ES_tradnl" dirty="0"/>
              <a:t>Contenido de la </a:t>
            </a:r>
            <a:r>
              <a:rPr lang="es-ES_tradnl" dirty="0" err="1"/>
              <a:t>slide</a:t>
            </a:r>
            <a:r>
              <a:rPr lang="es-ES_tradnl" dirty="0"/>
              <a:t> en dos columnas de texto. </a:t>
            </a:r>
            <a:r>
              <a:rPr lang="es-ES_tradnl" dirty="0" err="1"/>
              <a:t>Verdana</a:t>
            </a:r>
            <a:r>
              <a:rPr lang="es-ES_tradnl" dirty="0"/>
              <a:t> 15pt. </a:t>
            </a:r>
          </a:p>
          <a:p>
            <a:pPr lvl="0"/>
            <a:endParaRPr lang="es-ES_tradnl" dirty="0"/>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s-ES_tradnl" dirty="0"/>
              <a:t>Texto texto texto texto texto texto texto texto texto texto texto texto texto texto texto.</a:t>
            </a:r>
          </a:p>
          <a:p>
            <a:pPr lvl="0"/>
            <a:r>
              <a:rPr lang="es-ES_tradnl" dirty="0"/>
              <a:t> </a:t>
            </a:r>
          </a:p>
        </p:txBody>
      </p:sp>
      <p:sp>
        <p:nvSpPr>
          <p:cNvPr id="7" name="Marcador de contenido 12"/>
          <p:cNvSpPr>
            <a:spLocks noGrp="1"/>
          </p:cNvSpPr>
          <p:nvPr>
            <p:ph sz="quarter" idx="12" hasCustomPrompt="1"/>
          </p:nvPr>
        </p:nvSpPr>
        <p:spPr>
          <a:xfrm>
            <a:off x="3479800" y="1066801"/>
            <a:ext cx="5257800" cy="990600"/>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2000" b="1" i="0" spc="0">
                <a:solidFill>
                  <a:schemeClr val="accent1"/>
                </a:solidFill>
                <a:latin typeface="Verdana"/>
              </a:defRPr>
            </a:lvl1pPr>
          </a:lstStyle>
          <a:p>
            <a:pPr lvl="0"/>
            <a:r>
              <a:rPr lang="es-ES" dirty="0"/>
              <a:t>Titulo del capítulo/tema de la </a:t>
            </a:r>
            <a:r>
              <a:rPr lang="es-ES" dirty="0" err="1"/>
              <a:t>diapo</a:t>
            </a:r>
            <a:r>
              <a:rPr lang="es-ES" dirty="0"/>
              <a:t>. en máx. dos líneas. </a:t>
            </a:r>
            <a:r>
              <a:rPr lang="es-ES" dirty="0" err="1"/>
              <a:t>Verdana</a:t>
            </a:r>
            <a:r>
              <a:rPr lang="es-ES" dirty="0"/>
              <a:t> Negrita 20pt:</a:t>
            </a:r>
          </a:p>
          <a:p>
            <a:pPr lvl="0"/>
            <a:endParaRPr lang="es-ES" dirty="0"/>
          </a:p>
        </p:txBody>
      </p:sp>
      <p:sp>
        <p:nvSpPr>
          <p:cNvPr id="8" name="Marcador de contenido 12"/>
          <p:cNvSpPr>
            <a:spLocks noGrp="1"/>
          </p:cNvSpPr>
          <p:nvPr>
            <p:ph sz="quarter" idx="13" hasCustomPrompt="1"/>
          </p:nvPr>
        </p:nvSpPr>
        <p:spPr>
          <a:xfrm>
            <a:off x="3479800" y="2184400"/>
            <a:ext cx="5257800" cy="723900"/>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spc="0">
                <a:solidFill>
                  <a:srgbClr val="4F81BD"/>
                </a:solidFill>
                <a:latin typeface="Verdana"/>
              </a:defRPr>
            </a:lvl1pPr>
          </a:lstStyle>
          <a:p>
            <a:pPr lvl="0"/>
            <a:r>
              <a:rPr lang="es-ES" dirty="0"/>
              <a:t>(Línea adicional) Subtema </a:t>
            </a:r>
            <a:r>
              <a:rPr lang="es-ES" dirty="0" err="1"/>
              <a:t>Verdana</a:t>
            </a:r>
            <a:r>
              <a:rPr lang="es-ES" dirty="0"/>
              <a:t> 18pt</a:t>
            </a:r>
          </a:p>
          <a:p>
            <a:pPr lvl="0"/>
            <a:endParaRPr lang="es-ES" dirty="0"/>
          </a:p>
        </p:txBody>
      </p:sp>
      <p:pic>
        <p:nvPicPr>
          <p:cNvPr id="9" name="Picture 8" descr="Complemento-Logo-Gobierno-160x14p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6401" y="0"/>
            <a:ext cx="2032000" cy="177800"/>
          </a:xfrm>
          <a:prstGeom prst="rect">
            <a:avLst/>
          </a:prstGeom>
        </p:spPr>
      </p:pic>
      <p:sp>
        <p:nvSpPr>
          <p:cNvPr id="2" name="CuadroTexto 1"/>
          <p:cNvSpPr txBox="1"/>
          <p:nvPr userDrawn="1"/>
        </p:nvSpPr>
        <p:spPr>
          <a:xfrm>
            <a:off x="8454867" y="6475874"/>
            <a:ext cx="373821" cy="246221"/>
          </a:xfrm>
          <a:prstGeom prst="rect">
            <a:avLst/>
          </a:prstGeom>
          <a:noFill/>
        </p:spPr>
        <p:txBody>
          <a:bodyPr wrap="none" rtlCol="0">
            <a:spAutoFit/>
          </a:bodyPr>
          <a:lstStyle/>
          <a:p>
            <a:pPr algn="r"/>
            <a:fld id="{F0D743BD-13B2-8146-8C09-0F6A22AE68B5}" type="slidenum">
              <a:rPr lang="es-ES" sz="1000" smtClean="0">
                <a:solidFill>
                  <a:schemeClr val="tx1">
                    <a:lumMod val="65000"/>
                    <a:lumOff val="35000"/>
                  </a:schemeClr>
                </a:solidFill>
                <a:latin typeface="Candara"/>
                <a:cs typeface="Candara"/>
              </a:rPr>
              <a:pPr algn="r"/>
              <a:t>‹Nº›</a:t>
            </a:fld>
            <a:endParaRPr lang="es-ES" sz="1000" dirty="0">
              <a:solidFill>
                <a:schemeClr val="tx1">
                  <a:lumMod val="65000"/>
                  <a:lumOff val="35000"/>
                </a:schemeClr>
              </a:solidFill>
              <a:latin typeface="Candara"/>
              <a:cs typeface="Candara"/>
            </a:endParaRPr>
          </a:p>
        </p:txBody>
      </p:sp>
    </p:spTree>
    <p:extLst>
      <p:ext uri="{BB962C8B-B14F-4D97-AF65-F5344CB8AC3E}">
        <p14:creationId xmlns:p14="http://schemas.microsoft.com/office/powerpoint/2010/main" val="19324182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8/6/2019</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‹Nº›</a:t>
            </a:fld>
            <a:endParaRPr>
              <a:solidFill>
                <a:prstClr val="black">
                  <a:tint val="75000"/>
                </a:prstClr>
              </a:solidFill>
            </a:endParaRPr>
          </a:p>
        </p:txBody>
      </p:sp>
    </p:spTree>
    <p:extLst>
      <p:ext uri="{BB962C8B-B14F-4D97-AF65-F5344CB8AC3E}">
        <p14:creationId xmlns:p14="http://schemas.microsoft.com/office/powerpoint/2010/main" val="4125162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5E178C-B7BB-4F2B-9977-EFB520C880E2}" type="datetimeFigureOut">
              <a:rPr lang="es-CL" smtClean="0"/>
              <a:t>06-08-2019</a:t>
            </a:fld>
            <a:endParaRPr lang="es-C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5428E9-883D-4AFE-956D-FB2B75909DB0}" type="slidenum">
              <a:rPr lang="es-CL" smtClean="0"/>
              <a:t>‹Nº›</a:t>
            </a:fld>
            <a:endParaRPr lang="es-CL"/>
          </a:p>
        </p:txBody>
      </p:sp>
    </p:spTree>
    <p:extLst>
      <p:ext uri="{BB962C8B-B14F-4D97-AF65-F5344CB8AC3E}">
        <p14:creationId xmlns:p14="http://schemas.microsoft.com/office/powerpoint/2010/main" val="38350701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5.gif"/><Relationship Id="rId4" Type="http://schemas.openxmlformats.org/officeDocument/2006/relationships/image" Target="../media/image14.gif"/></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30.gif"/><Relationship Id="rId3" Type="http://schemas.openxmlformats.org/officeDocument/2006/relationships/image" Target="../media/image25.gif"/><Relationship Id="rId7" Type="http://schemas.openxmlformats.org/officeDocument/2006/relationships/image" Target="../media/image29.gi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8.gif"/><Relationship Id="rId5" Type="http://schemas.openxmlformats.org/officeDocument/2006/relationships/image" Target="../media/image27.gif"/><Relationship Id="rId4" Type="http://schemas.openxmlformats.org/officeDocument/2006/relationships/image" Target="../media/image26.gif"/><Relationship Id="rId9" Type="http://schemas.openxmlformats.org/officeDocument/2006/relationships/image" Target="../media/image31.gif"/></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5.jpg"/><Relationship Id="rId5" Type="http://schemas.openxmlformats.org/officeDocument/2006/relationships/image" Target="../media/image34.jpg"/><Relationship Id="rId4" Type="http://schemas.openxmlformats.org/officeDocument/2006/relationships/image" Target="../media/image33.jpg"/></Relationships>
</file>

<file path=ppt/slides/_rels/slide13.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39.jpeg"/><Relationship Id="rId5" Type="http://schemas.openxmlformats.org/officeDocument/2006/relationships/diagramQuickStyle" Target="../diagrams/quickStyle1.xml"/><Relationship Id="rId10" Type="http://schemas.openxmlformats.org/officeDocument/2006/relationships/image" Target="../media/image38.jpeg"/><Relationship Id="rId4" Type="http://schemas.openxmlformats.org/officeDocument/2006/relationships/diagramLayout" Target="../diagrams/layout1.xml"/><Relationship Id="rId9" Type="http://schemas.openxmlformats.org/officeDocument/2006/relationships/image" Target="../media/image37.jpeg"/></Relationships>
</file>

<file path=ppt/slides/_rels/slide1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43.jpeg"/><Relationship Id="rId4" Type="http://schemas.openxmlformats.org/officeDocument/2006/relationships/image" Target="../media/image42.jpeg"/></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image" Target="../media/image46.jpeg"/></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2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2.xml"/><Relationship Id="rId1" Type="http://schemas.openxmlformats.org/officeDocument/2006/relationships/slideLayout" Target="../slideLayouts/slideLayout13.xml"/><Relationship Id="rId4" Type="http://schemas.openxmlformats.org/officeDocument/2006/relationships/image" Target="../media/image63.jpeg"/></Relationships>
</file>

<file path=ppt/slides/_rels/slide3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3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3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73.png"/></Relationships>
</file>

<file path=ppt/slides/_rels/slide4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4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80.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2 Grupo"/>
          <p:cNvGrpSpPr>
            <a:grpSpLocks/>
          </p:cNvGrpSpPr>
          <p:nvPr/>
        </p:nvGrpSpPr>
        <p:grpSpPr bwMode="auto">
          <a:xfrm>
            <a:off x="1287082" y="4760151"/>
            <a:ext cx="3557588" cy="390284"/>
            <a:chOff x="3608088" y="5329398"/>
            <a:chExt cx="4743450" cy="508540"/>
          </a:xfrm>
        </p:grpSpPr>
        <p:pic>
          <p:nvPicPr>
            <p:cNvPr id="13" name="Picture 3"/>
            <p:cNvPicPr>
              <a:picLocks noChangeAspect="1" noChangeArrowheads="1"/>
            </p:cNvPicPr>
            <p:nvPr/>
          </p:nvPicPr>
          <p:blipFill>
            <a:blip r:embed="rId3"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608088" y="5373216"/>
              <a:ext cx="962375" cy="3758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5"/>
            <p:cNvPicPr>
              <a:picLocks noChangeAspect="1" noChangeArrowheads="1"/>
            </p:cNvPicPr>
            <p:nvPr/>
          </p:nvPicPr>
          <p:blipFill>
            <a:blip r:embed="rId4"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858918" y="5410573"/>
              <a:ext cx="618801" cy="338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6"/>
            <p:cNvPicPr>
              <a:picLocks noChangeAspect="1" noChangeArrowheads="1"/>
            </p:cNvPicPr>
            <p:nvPr/>
          </p:nvPicPr>
          <p:blipFill>
            <a:blip r:embed="rId5"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16560" y="5406933"/>
              <a:ext cx="349440" cy="349440"/>
            </a:xfrm>
            <a:prstGeom prst="rect">
              <a:avLst/>
            </a:prstGeom>
            <a:solidFill>
              <a:schemeClr val="accent1"/>
            </a:solidFill>
            <a:ln>
              <a:noFill/>
            </a:ln>
          </p:spPr>
        </p:pic>
        <p:pic>
          <p:nvPicPr>
            <p:cNvPr id="16" name="Picture 7"/>
            <p:cNvPicPr>
              <a:picLocks noChangeAspect="1" noChangeArrowheads="1"/>
            </p:cNvPicPr>
            <p:nvPr/>
          </p:nvPicPr>
          <p:blipFill>
            <a:blip r:embed="rId6"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57493" y="5428780"/>
              <a:ext cx="390581" cy="3743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p:cNvPicPr>
              <a:picLocks noChangeAspect="1" noChangeArrowheads="1"/>
            </p:cNvPicPr>
            <p:nvPr/>
          </p:nvPicPr>
          <p:blipFill>
            <a:blip r:embed="rId7"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713743" y="5420978"/>
              <a:ext cx="637795" cy="328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1 Imagen"/>
            <p:cNvPicPr>
              <a:picLocks noChangeAspect="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6452002" y="5329398"/>
              <a:ext cx="352246" cy="508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6" name="2 Grupo"/>
          <p:cNvGrpSpPr>
            <a:grpSpLocks/>
          </p:cNvGrpSpPr>
          <p:nvPr/>
        </p:nvGrpSpPr>
        <p:grpSpPr bwMode="auto">
          <a:xfrm>
            <a:off x="4358681" y="4764008"/>
            <a:ext cx="3557588" cy="392716"/>
            <a:chOff x="3608088" y="5329398"/>
            <a:chExt cx="4743450" cy="508540"/>
          </a:xfrm>
        </p:grpSpPr>
        <p:pic>
          <p:nvPicPr>
            <p:cNvPr id="27" name="Picture 3"/>
            <p:cNvPicPr>
              <a:picLocks noChangeAspect="1" noChangeArrowheads="1"/>
            </p:cNvPicPr>
            <p:nvPr/>
          </p:nvPicPr>
          <p:blipFill>
            <a:blip r:embed="rId3"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608088" y="5373216"/>
              <a:ext cx="962375" cy="3758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5"/>
            <p:cNvPicPr>
              <a:picLocks noChangeAspect="1" noChangeArrowheads="1"/>
            </p:cNvPicPr>
            <p:nvPr/>
          </p:nvPicPr>
          <p:blipFill>
            <a:blip r:embed="rId4"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858918" y="5410573"/>
              <a:ext cx="618801" cy="338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6"/>
            <p:cNvPicPr>
              <a:picLocks noChangeAspect="1" noChangeArrowheads="1"/>
            </p:cNvPicPr>
            <p:nvPr/>
          </p:nvPicPr>
          <p:blipFill>
            <a:blip r:embed="rId5"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16560" y="5406933"/>
              <a:ext cx="349440" cy="349440"/>
            </a:xfrm>
            <a:prstGeom prst="rect">
              <a:avLst/>
            </a:prstGeom>
            <a:solidFill>
              <a:schemeClr val="accent1"/>
            </a:solidFill>
            <a:ln>
              <a:noFill/>
            </a:ln>
          </p:spPr>
        </p:pic>
        <p:pic>
          <p:nvPicPr>
            <p:cNvPr id="30" name="Picture 7"/>
            <p:cNvPicPr>
              <a:picLocks noChangeAspect="1" noChangeArrowheads="1"/>
            </p:cNvPicPr>
            <p:nvPr/>
          </p:nvPicPr>
          <p:blipFill>
            <a:blip r:embed="rId6"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57493" y="5428780"/>
              <a:ext cx="390581" cy="3743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2"/>
            <p:cNvPicPr>
              <a:picLocks noChangeAspect="1" noChangeArrowheads="1"/>
            </p:cNvPicPr>
            <p:nvPr/>
          </p:nvPicPr>
          <p:blipFill>
            <a:blip r:embed="rId7"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713743" y="5420978"/>
              <a:ext cx="637795" cy="328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1 Imagen"/>
            <p:cNvPicPr>
              <a:picLocks noChangeAspect="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6452002" y="5329398"/>
              <a:ext cx="352246" cy="508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CuadroTexto 18"/>
          <p:cNvSpPr txBox="1"/>
          <p:nvPr/>
        </p:nvSpPr>
        <p:spPr>
          <a:xfrm>
            <a:off x="2689306" y="5936613"/>
            <a:ext cx="4066496" cy="400110"/>
          </a:xfrm>
          <a:prstGeom prst="rect">
            <a:avLst/>
          </a:prstGeom>
          <a:noFill/>
        </p:spPr>
        <p:txBody>
          <a:bodyPr wrap="square" rtlCol="0">
            <a:spAutoFit/>
          </a:bodyPr>
          <a:lstStyle/>
          <a:p>
            <a:pPr algn="ctr"/>
            <a:r>
              <a:rPr lang="es-ES" sz="2000" b="1" dirty="0">
                <a:solidFill>
                  <a:srgbClr val="0070C0"/>
                </a:solidFill>
                <a:latin typeface="Candara"/>
                <a:cs typeface="Candara"/>
              </a:rPr>
              <a:t>Servicio de Salud Coquimbo </a:t>
            </a:r>
          </a:p>
        </p:txBody>
      </p:sp>
      <p:sp>
        <p:nvSpPr>
          <p:cNvPr id="22" name="CuadroTexto 21"/>
          <p:cNvSpPr txBox="1"/>
          <p:nvPr/>
        </p:nvSpPr>
        <p:spPr>
          <a:xfrm>
            <a:off x="352339" y="5657914"/>
            <a:ext cx="8321878" cy="276999"/>
          </a:xfrm>
          <a:prstGeom prst="rect">
            <a:avLst/>
          </a:prstGeom>
          <a:noFill/>
        </p:spPr>
        <p:txBody>
          <a:bodyPr wrap="square" rtlCol="0">
            <a:spAutoFit/>
          </a:bodyPr>
          <a:lstStyle/>
          <a:p>
            <a:pPr algn="ctr"/>
            <a:r>
              <a:rPr lang="es-ES" sz="1200" b="1" dirty="0">
                <a:solidFill>
                  <a:srgbClr val="0070C0"/>
                </a:solidFill>
                <a:latin typeface="Candara"/>
                <a:cs typeface="Candara"/>
              </a:rPr>
              <a:t>Departamento de Gestión de Emergencias y Desastres &amp; Subdepartamento de Participación Ciudadana y Satisfacción Usuaria</a:t>
            </a:r>
          </a:p>
        </p:txBody>
      </p:sp>
      <p:sp>
        <p:nvSpPr>
          <p:cNvPr id="20" name="CuadroTexto 19"/>
          <p:cNvSpPr txBox="1"/>
          <p:nvPr/>
        </p:nvSpPr>
        <p:spPr>
          <a:xfrm>
            <a:off x="609600" y="1861352"/>
            <a:ext cx="7744691" cy="3416320"/>
          </a:xfrm>
          <a:prstGeom prst="rect">
            <a:avLst/>
          </a:prstGeom>
          <a:noFill/>
        </p:spPr>
        <p:txBody>
          <a:bodyPr wrap="square" rtlCol="0">
            <a:spAutoFit/>
          </a:bodyPr>
          <a:lstStyle/>
          <a:p>
            <a:pPr algn="ctr"/>
            <a:endParaRPr lang="es-ES_tradnl" altLang="es-CL" sz="3200" b="1" dirty="0">
              <a:solidFill>
                <a:schemeClr val="accent1">
                  <a:lumMod val="75000"/>
                </a:schemeClr>
              </a:solidFill>
            </a:endParaRPr>
          </a:p>
          <a:p>
            <a:pPr algn="ctr"/>
            <a:r>
              <a:rPr lang="es-ES_tradnl" altLang="es-CL" sz="4000" b="1" dirty="0">
                <a:solidFill>
                  <a:schemeClr val="accent1">
                    <a:lumMod val="75000"/>
                  </a:schemeClr>
                </a:solidFill>
                <a:effectLst>
                  <a:outerShdw blurRad="38100" dist="38100" dir="2700000" algn="tl">
                    <a:srgbClr val="000000">
                      <a:alpha val="43137"/>
                    </a:srgbClr>
                  </a:outerShdw>
                </a:effectLst>
              </a:rPr>
              <a:t>PREPARÁNDONOS PARA EMERGENCIAS Y DESASTRES:</a:t>
            </a:r>
          </a:p>
          <a:p>
            <a:pPr algn="ctr"/>
            <a:r>
              <a:rPr lang="es-ES_tradnl" altLang="es-CL" sz="4000" b="1" dirty="0">
                <a:solidFill>
                  <a:schemeClr val="accent1">
                    <a:lumMod val="75000"/>
                  </a:schemeClr>
                </a:solidFill>
                <a:effectLst>
                  <a:outerShdw blurRad="38100" dist="38100" dir="2700000" algn="tl">
                    <a:srgbClr val="000000">
                      <a:alpha val="43137"/>
                    </a:srgbClr>
                  </a:outerShdw>
                </a:effectLst>
              </a:rPr>
              <a:t>¿QUÉ NECESITO SABER?</a:t>
            </a:r>
          </a:p>
          <a:p>
            <a:pPr algn="ctr"/>
            <a:endParaRPr lang="es-ES_tradnl" altLang="es-CL" sz="1600" b="1" dirty="0">
              <a:solidFill>
                <a:schemeClr val="accent1">
                  <a:lumMod val="75000"/>
                </a:schemeClr>
              </a:solidFill>
            </a:endParaRPr>
          </a:p>
          <a:p>
            <a:pPr algn="ctr"/>
            <a:r>
              <a:rPr lang="es-ES_tradnl" altLang="es-CL" sz="1600" b="1" dirty="0">
                <a:solidFill>
                  <a:schemeClr val="accent1">
                    <a:lumMod val="75000"/>
                  </a:schemeClr>
                </a:solidFill>
              </a:rPr>
              <a:t>FORTALENIENDO LA PARTICIPACIÓN CIUDADANA </a:t>
            </a:r>
            <a:r>
              <a:rPr lang="es-ES_tradnl" altLang="es-CL" sz="1600" b="1" dirty="0">
                <a:solidFill>
                  <a:schemeClr val="accent1">
                    <a:lumMod val="75000"/>
                  </a:schemeClr>
                </a:solidFill>
                <a:cs typeface="Utsaah" panose="020B0604020202020204" pitchFamily="34" charset="0"/>
              </a:rPr>
              <a:t>&amp;</a:t>
            </a:r>
            <a:r>
              <a:rPr lang="es-ES_tradnl" altLang="es-CL" sz="1600" b="1" dirty="0">
                <a:solidFill>
                  <a:schemeClr val="accent1">
                    <a:lumMod val="75000"/>
                  </a:schemeClr>
                </a:solidFill>
              </a:rPr>
              <a:t> SATISFACCIÓN USUARIA</a:t>
            </a:r>
          </a:p>
          <a:p>
            <a:pPr algn="ctr"/>
            <a:r>
              <a:rPr lang="es-ES_tradnl" altLang="es-CL" sz="3200" b="1" dirty="0">
                <a:solidFill>
                  <a:schemeClr val="accent1">
                    <a:lumMod val="75000"/>
                  </a:schemeClr>
                </a:solidFill>
              </a:rPr>
              <a:t> </a:t>
            </a:r>
            <a:endParaRPr lang="es-CL" sz="3200" b="1" dirty="0">
              <a:solidFill>
                <a:schemeClr val="accent1">
                  <a:lumMod val="75000"/>
                </a:schemeClr>
              </a:solidFill>
            </a:endParaRPr>
          </a:p>
        </p:txBody>
      </p:sp>
    </p:spTree>
    <p:extLst>
      <p:ext uri="{BB962C8B-B14F-4D97-AF65-F5344CB8AC3E}">
        <p14:creationId xmlns:p14="http://schemas.microsoft.com/office/powerpoint/2010/main" val="31516860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arcador de contenido 10">
            <a:extLst>
              <a:ext uri="{FF2B5EF4-FFF2-40B4-BE49-F238E27FC236}">
                <a16:creationId xmlns:a16="http://schemas.microsoft.com/office/drawing/2014/main" id="{9F764CA3-6763-45C9-8B93-6710053C496A}"/>
              </a:ext>
            </a:extLst>
          </p:cNvPr>
          <p:cNvSpPr>
            <a:spLocks noGrp="1"/>
          </p:cNvSpPr>
          <p:nvPr>
            <p:ph idx="18"/>
          </p:nvPr>
        </p:nvSpPr>
        <p:spPr>
          <a:xfrm>
            <a:off x="184558" y="1283517"/>
            <a:ext cx="8641942" cy="5396683"/>
          </a:xfrm>
        </p:spPr>
        <p:txBody>
          <a:bodyPr>
            <a:normAutofit lnSpcReduction="10000"/>
          </a:bodyPr>
          <a:lstStyle/>
          <a:p>
            <a:pPr marL="342900" indent="-342900">
              <a:buFont typeface="+mj-lt"/>
              <a:buAutoNum type="arabicPeriod"/>
            </a:pPr>
            <a:r>
              <a:rPr lang="es-CL" sz="2400" dirty="0">
                <a:latin typeface="+mn-lt"/>
              </a:rPr>
              <a:t>¿Cómo afecta una Emergencia o Desastre?</a:t>
            </a:r>
          </a:p>
          <a:p>
            <a:pPr marL="342900" indent="-342900">
              <a:buFont typeface="+mj-lt"/>
              <a:buAutoNum type="arabicPeriod"/>
            </a:pPr>
            <a:r>
              <a:rPr lang="es-CL" sz="2400" dirty="0">
                <a:solidFill>
                  <a:schemeClr val="tx1"/>
                </a:solidFill>
                <a:latin typeface="+mn-lt"/>
              </a:rPr>
              <a:t>¿Cuál es la diferencia entre una Urgencia, Emergencia y Desastre en el ámbito de la Salud?</a:t>
            </a:r>
          </a:p>
          <a:p>
            <a:pPr marL="342900" indent="-342900">
              <a:buFont typeface="+mj-lt"/>
              <a:buAutoNum type="arabicPeriod"/>
            </a:pPr>
            <a:r>
              <a:rPr lang="es-CL" sz="2400" dirty="0">
                <a:solidFill>
                  <a:schemeClr val="tx1"/>
                </a:solidFill>
                <a:latin typeface="+mn-lt"/>
              </a:rPr>
              <a:t>¿Qué son las amenazas? ¿Qué tipos de amenazas hay?</a:t>
            </a:r>
          </a:p>
          <a:p>
            <a:pPr marL="342900" indent="-342900">
              <a:buFont typeface="+mj-lt"/>
              <a:buAutoNum type="arabicPeriod"/>
            </a:pPr>
            <a:r>
              <a:rPr lang="es-CL" sz="2400" dirty="0">
                <a:solidFill>
                  <a:schemeClr val="tx1"/>
                </a:solidFill>
                <a:latin typeface="+mn-lt"/>
              </a:rPr>
              <a:t>¿Cómo puede la Comunidad organizada aportar para minimizar los daños frente a una situación de Emergencia y/o Desastre?</a:t>
            </a:r>
          </a:p>
          <a:p>
            <a:pPr marL="342900" indent="-342900">
              <a:buFont typeface="+mj-lt"/>
              <a:buAutoNum type="arabicPeriod"/>
            </a:pPr>
            <a:r>
              <a:rPr lang="es-CL" sz="2400" dirty="0">
                <a:solidFill>
                  <a:schemeClr val="tx1"/>
                </a:solidFill>
                <a:latin typeface="+mn-lt"/>
              </a:rPr>
              <a:t> </a:t>
            </a:r>
            <a:r>
              <a:rPr lang="es-ES" sz="2400" dirty="0">
                <a:solidFill>
                  <a:schemeClr val="tx1"/>
                </a:solidFill>
                <a:latin typeface="+mn-lt"/>
              </a:rPr>
              <a:t>¿Existe alguna entidad responsable  de la ciudadanía ante el Riesgo o Emergencia?</a:t>
            </a:r>
          </a:p>
          <a:p>
            <a:pPr marL="342900" indent="-342900">
              <a:buFont typeface="+mj-lt"/>
              <a:buAutoNum type="arabicPeriod"/>
            </a:pPr>
            <a:r>
              <a:rPr lang="es-CL" sz="2400" dirty="0">
                <a:solidFill>
                  <a:schemeClr val="tx1"/>
                </a:solidFill>
                <a:latin typeface="+mn-lt"/>
              </a:rPr>
              <a:t>¿Cómo actúan las Instituciones de Salud ante Emergencias y/o Desastres?</a:t>
            </a:r>
          </a:p>
          <a:p>
            <a:pPr marL="342900" indent="-342900">
              <a:buFont typeface="+mj-lt"/>
              <a:buAutoNum type="arabicPeriod"/>
            </a:pPr>
            <a:r>
              <a:rPr lang="es-CL" sz="2400" dirty="0">
                <a:ln w="0"/>
                <a:solidFill>
                  <a:schemeClr val="tx1"/>
                </a:solidFill>
                <a:latin typeface="+mn-lt"/>
              </a:rPr>
              <a:t>¿ Por qué es necesario trabajar con las comunidades en la preparación ante situaciones de emergencias y desastres? </a:t>
            </a:r>
          </a:p>
          <a:p>
            <a:pPr marL="342900" indent="-342900">
              <a:buFont typeface="+mj-lt"/>
              <a:buAutoNum type="arabicPeriod"/>
            </a:pPr>
            <a:r>
              <a:rPr lang="es-CL" sz="2400" dirty="0">
                <a:solidFill>
                  <a:schemeClr val="tx1"/>
                </a:solidFill>
                <a:latin typeface="+mn-lt"/>
              </a:rPr>
              <a:t>¿Cómo se organiza la respuesta de los Servicios de Urgencia?</a:t>
            </a:r>
          </a:p>
          <a:p>
            <a:pPr marL="342900" indent="-342900">
              <a:buFont typeface="+mj-lt"/>
              <a:buAutoNum type="arabicPeriod"/>
            </a:pPr>
            <a:r>
              <a:rPr lang="es-CL" sz="2400" dirty="0">
                <a:ln w="0"/>
                <a:solidFill>
                  <a:schemeClr val="tx1"/>
                </a:solidFill>
                <a:latin typeface="+mn-lt"/>
              </a:rPr>
              <a:t>¿Cuál es nuestro Rol como Agente Comunitario?</a:t>
            </a:r>
            <a:endParaRPr lang="es-CL" sz="2400" dirty="0">
              <a:solidFill>
                <a:schemeClr val="tx1"/>
              </a:solidFill>
              <a:latin typeface="+mn-lt"/>
            </a:endParaRPr>
          </a:p>
        </p:txBody>
      </p:sp>
      <p:sp>
        <p:nvSpPr>
          <p:cNvPr id="9" name="Marcador de contenido 8">
            <a:extLst>
              <a:ext uri="{FF2B5EF4-FFF2-40B4-BE49-F238E27FC236}">
                <a16:creationId xmlns:a16="http://schemas.microsoft.com/office/drawing/2014/main" id="{27EB81CD-AA86-421D-BCB7-AA7C3731501C}"/>
              </a:ext>
            </a:extLst>
          </p:cNvPr>
          <p:cNvSpPr>
            <a:spLocks noGrp="1"/>
          </p:cNvSpPr>
          <p:nvPr>
            <p:ph sz="quarter" idx="12"/>
          </p:nvPr>
        </p:nvSpPr>
        <p:spPr>
          <a:xfrm>
            <a:off x="184558" y="436229"/>
            <a:ext cx="8553042" cy="847288"/>
          </a:xfrm>
        </p:spPr>
        <p:txBody>
          <a:bodyPr>
            <a:normAutofit/>
          </a:bodyPr>
          <a:lstStyle/>
          <a:p>
            <a:r>
              <a:rPr lang="es-CL" sz="4000" dirty="0"/>
              <a:t>Temas a abordar:</a:t>
            </a:r>
          </a:p>
        </p:txBody>
      </p:sp>
    </p:spTree>
    <p:extLst>
      <p:ext uri="{BB962C8B-B14F-4D97-AF65-F5344CB8AC3E}">
        <p14:creationId xmlns:p14="http://schemas.microsoft.com/office/powerpoint/2010/main" val="3813610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91943" y="127000"/>
            <a:ext cx="8343900" cy="1017589"/>
          </a:xfrm>
        </p:spPr>
        <p:txBody>
          <a:bodyPr>
            <a:normAutofit/>
          </a:bodyPr>
          <a:lstStyle/>
          <a:p>
            <a:r>
              <a:rPr lang="es-CL" sz="4000" b="1" dirty="0">
                <a:solidFill>
                  <a:srgbClr val="0070C0"/>
                </a:solidFill>
                <a:effectLst>
                  <a:outerShdw blurRad="38100" dist="38100" dir="2700000" algn="tl">
                    <a:srgbClr val="000000">
                      <a:alpha val="43137"/>
                    </a:srgbClr>
                  </a:outerShdw>
                </a:effectLst>
              </a:rPr>
              <a:t>Desastres de los últimos años en Chile</a:t>
            </a:r>
          </a:p>
        </p:txBody>
      </p:sp>
      <p:sp>
        <p:nvSpPr>
          <p:cNvPr id="5" name="Rectángulo: esquinas redondeadas 4"/>
          <p:cNvSpPr/>
          <p:nvPr/>
        </p:nvSpPr>
        <p:spPr>
          <a:xfrm>
            <a:off x="146290" y="4423954"/>
            <a:ext cx="3765310" cy="17482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2400" dirty="0"/>
              <a:t>Terremoto y tsunami Chile 17 de septiembre del  2015 8,3 grados  Coquimbo </a:t>
            </a:r>
          </a:p>
        </p:txBody>
      </p:sp>
      <p:pic>
        <p:nvPicPr>
          <p:cNvPr id="3074" name="Picture 2" descr="Resultado de imagen para erupcion volcanica chai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7934" y="2721894"/>
            <a:ext cx="4479776" cy="2844025"/>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esquinas redondeadas 5"/>
          <p:cNvSpPr/>
          <p:nvPr/>
        </p:nvSpPr>
        <p:spPr>
          <a:xfrm>
            <a:off x="4762501" y="5625018"/>
            <a:ext cx="3929068" cy="10043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2400" dirty="0"/>
              <a:t>Erupción volcánica 2 de mayo de 2008 Chaitén  </a:t>
            </a:r>
          </a:p>
        </p:txBody>
      </p:sp>
      <p:pic>
        <p:nvPicPr>
          <p:cNvPr id="4" name="Picture 2" descr="Resultado de imagen para terremoto en chile 2015 coquimb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943" y="962533"/>
            <a:ext cx="4470558" cy="3085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84902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ncendios en Chile: El cuarto más devastador de los últimos 15 años en el mund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282322"/>
            <a:ext cx="4341519" cy="2923460"/>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esquinas redondeadas 3"/>
          <p:cNvSpPr/>
          <p:nvPr/>
        </p:nvSpPr>
        <p:spPr>
          <a:xfrm>
            <a:off x="4203700" y="5434382"/>
            <a:ext cx="4572000" cy="12204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2400" dirty="0"/>
              <a:t>Incendios forestales enero-2017 consumió 586.073 hectáreas </a:t>
            </a:r>
          </a:p>
        </p:txBody>
      </p:sp>
      <p:pic>
        <p:nvPicPr>
          <p:cNvPr id="6" name="Picture 4" descr="Resultado de imagen para aluvion atacama">
            <a:extLst>
              <a:ext uri="{FF2B5EF4-FFF2-40B4-BE49-F238E27FC236}">
                <a16:creationId xmlns:a16="http://schemas.microsoft.com/office/drawing/2014/main" id="{9F292A22-13BC-4D70-A3AE-D041CF964B8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9991" y="286975"/>
            <a:ext cx="4937809" cy="3142025"/>
          </a:xfrm>
          <a:prstGeom prst="rect">
            <a:avLst/>
          </a:prstGeom>
          <a:noFill/>
          <a:extLst>
            <a:ext uri="{909E8E84-426E-40DD-AFC4-6F175D3DCCD1}">
              <a14:hiddenFill xmlns:a14="http://schemas.microsoft.com/office/drawing/2010/main">
                <a:solidFill>
                  <a:srgbClr val="FFFFFF"/>
                </a:solidFill>
              </a14:hiddenFill>
            </a:ext>
          </a:extLst>
        </p:spPr>
      </p:pic>
      <p:sp>
        <p:nvSpPr>
          <p:cNvPr id="7" name="Rectángulo: esquinas redondeadas 6">
            <a:extLst>
              <a:ext uri="{FF2B5EF4-FFF2-40B4-BE49-F238E27FC236}">
                <a16:creationId xmlns:a16="http://schemas.microsoft.com/office/drawing/2014/main" id="{1579E4D7-DC42-4F78-B0FF-850C416721E9}"/>
              </a:ext>
            </a:extLst>
          </p:cNvPr>
          <p:cNvSpPr/>
          <p:nvPr/>
        </p:nvSpPr>
        <p:spPr>
          <a:xfrm>
            <a:off x="647700" y="3530600"/>
            <a:ext cx="3708400" cy="16751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2800" dirty="0"/>
              <a:t>Desborde del rio Copiapó por lluvias,  25 de Marzo del 2015 Atacama </a:t>
            </a:r>
          </a:p>
        </p:txBody>
      </p:sp>
    </p:spTree>
    <p:extLst>
      <p:ext uri="{BB962C8B-B14F-4D97-AF65-F5344CB8AC3E}">
        <p14:creationId xmlns:p14="http://schemas.microsoft.com/office/powerpoint/2010/main" val="4226635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appy New Year New Years GIF - HappyNewYear NewYear NewYears GIFs"/>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151336" y="2348426"/>
            <a:ext cx="1289741" cy="16883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descr="Earthquake GIF - Earthquake GIFs"/>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3407519" y="3599041"/>
            <a:ext cx="2036935" cy="113883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4" name="Picture 10" descr="Tsunami Disaster GIF - Tsunami Disaster House GIFs"/>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5221881" y="2466819"/>
            <a:ext cx="1684781" cy="120232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6" name="CuadroTexto 15"/>
          <p:cNvSpPr txBox="1"/>
          <p:nvPr/>
        </p:nvSpPr>
        <p:spPr>
          <a:xfrm>
            <a:off x="314821" y="2422556"/>
            <a:ext cx="1706707" cy="507831"/>
          </a:xfrm>
          <a:prstGeom prst="rect">
            <a:avLst/>
          </a:prstGeom>
          <a:solidFill>
            <a:schemeClr val="accent4"/>
          </a:solidFill>
        </p:spPr>
        <p:txBody>
          <a:bodyPr wrap="square" rtlCol="0">
            <a:spAutoFit/>
          </a:bodyPr>
          <a:lstStyle/>
          <a:p>
            <a:pPr algn="ctr"/>
            <a:r>
              <a:rPr lang="es-CL" sz="2700" b="1" dirty="0"/>
              <a:t>Muertos</a:t>
            </a:r>
          </a:p>
        </p:txBody>
      </p:sp>
      <p:sp>
        <p:nvSpPr>
          <p:cNvPr id="17" name="CuadroTexto 16"/>
          <p:cNvSpPr txBox="1"/>
          <p:nvPr/>
        </p:nvSpPr>
        <p:spPr>
          <a:xfrm>
            <a:off x="444629" y="3284268"/>
            <a:ext cx="1706707" cy="507831"/>
          </a:xfrm>
          <a:prstGeom prst="rect">
            <a:avLst/>
          </a:prstGeom>
          <a:solidFill>
            <a:schemeClr val="accent4"/>
          </a:solidFill>
        </p:spPr>
        <p:txBody>
          <a:bodyPr wrap="square" rtlCol="0">
            <a:spAutoFit/>
          </a:bodyPr>
          <a:lstStyle/>
          <a:p>
            <a:pPr algn="ctr"/>
            <a:r>
              <a:rPr lang="es-CL" sz="2700" b="1" dirty="0"/>
              <a:t>Heridos</a:t>
            </a:r>
          </a:p>
        </p:txBody>
      </p:sp>
      <p:sp>
        <p:nvSpPr>
          <p:cNvPr id="18" name="CuadroTexto 17"/>
          <p:cNvSpPr txBox="1"/>
          <p:nvPr/>
        </p:nvSpPr>
        <p:spPr>
          <a:xfrm>
            <a:off x="5684679" y="4315471"/>
            <a:ext cx="2443966" cy="507831"/>
          </a:xfrm>
          <a:prstGeom prst="rect">
            <a:avLst/>
          </a:prstGeom>
          <a:solidFill>
            <a:schemeClr val="accent4"/>
          </a:solidFill>
        </p:spPr>
        <p:txBody>
          <a:bodyPr wrap="square" rtlCol="0">
            <a:spAutoFit/>
          </a:bodyPr>
          <a:lstStyle/>
          <a:p>
            <a:pPr algn="ctr"/>
            <a:r>
              <a:rPr lang="es-CL" sz="2700" b="1" dirty="0"/>
              <a:t>Damnificados</a:t>
            </a:r>
          </a:p>
        </p:txBody>
      </p:sp>
      <p:sp>
        <p:nvSpPr>
          <p:cNvPr id="19" name="CuadroTexto 18"/>
          <p:cNvSpPr txBox="1"/>
          <p:nvPr/>
        </p:nvSpPr>
        <p:spPr>
          <a:xfrm>
            <a:off x="6906662" y="2315609"/>
            <a:ext cx="2033617" cy="923330"/>
          </a:xfrm>
          <a:prstGeom prst="rect">
            <a:avLst/>
          </a:prstGeom>
          <a:solidFill>
            <a:schemeClr val="accent4"/>
          </a:solidFill>
        </p:spPr>
        <p:txBody>
          <a:bodyPr wrap="square" rtlCol="0">
            <a:spAutoFit/>
          </a:bodyPr>
          <a:lstStyle/>
          <a:p>
            <a:pPr algn="ctr"/>
            <a:r>
              <a:rPr lang="es-CL" sz="2700" b="1" dirty="0"/>
              <a:t>Viviendas Destruidas</a:t>
            </a:r>
          </a:p>
        </p:txBody>
      </p:sp>
      <p:sp>
        <p:nvSpPr>
          <p:cNvPr id="20" name="CuadroTexto 19"/>
          <p:cNvSpPr txBox="1"/>
          <p:nvPr/>
        </p:nvSpPr>
        <p:spPr>
          <a:xfrm>
            <a:off x="6077384" y="3671861"/>
            <a:ext cx="2922644" cy="507831"/>
          </a:xfrm>
          <a:prstGeom prst="rect">
            <a:avLst/>
          </a:prstGeom>
          <a:solidFill>
            <a:schemeClr val="accent4"/>
          </a:solidFill>
        </p:spPr>
        <p:txBody>
          <a:bodyPr wrap="square" rtlCol="0">
            <a:spAutoFit/>
          </a:bodyPr>
          <a:lstStyle/>
          <a:p>
            <a:pPr algn="ctr"/>
            <a:r>
              <a:rPr lang="es-CL" sz="2700" b="1" dirty="0"/>
              <a:t>Desorganización</a:t>
            </a:r>
          </a:p>
        </p:txBody>
      </p:sp>
      <p:sp>
        <p:nvSpPr>
          <p:cNvPr id="21" name="CuadroTexto 20"/>
          <p:cNvSpPr txBox="1"/>
          <p:nvPr/>
        </p:nvSpPr>
        <p:spPr>
          <a:xfrm>
            <a:off x="762973" y="4024483"/>
            <a:ext cx="2205068" cy="923330"/>
          </a:xfrm>
          <a:prstGeom prst="rect">
            <a:avLst/>
          </a:prstGeom>
          <a:solidFill>
            <a:schemeClr val="accent4"/>
          </a:solidFill>
        </p:spPr>
        <p:txBody>
          <a:bodyPr wrap="square" rtlCol="0">
            <a:spAutoFit/>
          </a:bodyPr>
          <a:lstStyle/>
          <a:p>
            <a:pPr algn="ctr"/>
            <a:r>
              <a:rPr lang="es-CL" sz="2700" b="1" dirty="0"/>
              <a:t>Comunidad</a:t>
            </a:r>
          </a:p>
          <a:p>
            <a:pPr algn="ctr"/>
            <a:r>
              <a:rPr lang="es-CL" sz="2700" b="1" dirty="0"/>
              <a:t>Aislada</a:t>
            </a:r>
          </a:p>
        </p:txBody>
      </p:sp>
      <p:sp>
        <p:nvSpPr>
          <p:cNvPr id="12" name="Llamada de flecha hacia abajo 11"/>
          <p:cNvSpPr/>
          <p:nvPr/>
        </p:nvSpPr>
        <p:spPr>
          <a:xfrm>
            <a:off x="3587546" y="4800219"/>
            <a:ext cx="1686372" cy="1423897"/>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a:t>Respuesta de la comunidad afectada</a:t>
            </a:r>
          </a:p>
        </p:txBody>
      </p:sp>
      <p:sp>
        <p:nvSpPr>
          <p:cNvPr id="13" name="CuadroTexto 12"/>
          <p:cNvSpPr txBox="1"/>
          <p:nvPr/>
        </p:nvSpPr>
        <p:spPr>
          <a:xfrm>
            <a:off x="1055073" y="6001678"/>
            <a:ext cx="3121373" cy="707886"/>
          </a:xfrm>
          <a:prstGeom prst="rect">
            <a:avLst/>
          </a:prstGeom>
          <a:noFill/>
        </p:spPr>
        <p:txBody>
          <a:bodyPr wrap="square" rtlCol="0">
            <a:spAutoFit/>
          </a:bodyPr>
          <a:lstStyle/>
          <a:p>
            <a:pPr algn="ctr"/>
            <a:r>
              <a:rPr lang="es-CL" sz="2000" b="1" dirty="0"/>
              <a:t>¿Los recursos locales son suficientes?</a:t>
            </a:r>
          </a:p>
        </p:txBody>
      </p:sp>
      <p:sp>
        <p:nvSpPr>
          <p:cNvPr id="24" name="CuadroTexto 23"/>
          <p:cNvSpPr txBox="1"/>
          <p:nvPr/>
        </p:nvSpPr>
        <p:spPr>
          <a:xfrm>
            <a:off x="4802781" y="5996800"/>
            <a:ext cx="3757019" cy="707886"/>
          </a:xfrm>
          <a:prstGeom prst="rect">
            <a:avLst/>
          </a:prstGeom>
          <a:noFill/>
        </p:spPr>
        <p:txBody>
          <a:bodyPr wrap="square" rtlCol="0">
            <a:spAutoFit/>
          </a:bodyPr>
          <a:lstStyle/>
          <a:p>
            <a:pPr algn="ctr"/>
            <a:r>
              <a:rPr lang="es-CL" sz="2000" b="1" dirty="0"/>
              <a:t>¿Supera la capacidad de respuesta local?</a:t>
            </a:r>
          </a:p>
        </p:txBody>
      </p:sp>
      <p:sp>
        <p:nvSpPr>
          <p:cNvPr id="3" name="Explosión: 8 puntos 2">
            <a:extLst>
              <a:ext uri="{FF2B5EF4-FFF2-40B4-BE49-F238E27FC236}">
                <a16:creationId xmlns:a16="http://schemas.microsoft.com/office/drawing/2014/main" id="{7644B018-C57C-462A-B80A-36A42C922710}"/>
              </a:ext>
            </a:extLst>
          </p:cNvPr>
          <p:cNvSpPr/>
          <p:nvPr/>
        </p:nvSpPr>
        <p:spPr>
          <a:xfrm>
            <a:off x="3036815" y="1532067"/>
            <a:ext cx="2800334" cy="1590162"/>
          </a:xfrm>
          <a:prstGeom prst="irregularSeal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2400" b="1" dirty="0"/>
              <a:t>incidente</a:t>
            </a:r>
          </a:p>
        </p:txBody>
      </p:sp>
      <p:sp>
        <p:nvSpPr>
          <p:cNvPr id="15" name="Título 1">
            <a:extLst>
              <a:ext uri="{FF2B5EF4-FFF2-40B4-BE49-F238E27FC236}">
                <a16:creationId xmlns:a16="http://schemas.microsoft.com/office/drawing/2014/main" id="{C07BD679-8829-4F13-B491-C177390AD49E}"/>
              </a:ext>
            </a:extLst>
          </p:cNvPr>
          <p:cNvSpPr>
            <a:spLocks noGrp="1"/>
          </p:cNvSpPr>
          <p:nvPr>
            <p:ph type="title"/>
          </p:nvPr>
        </p:nvSpPr>
        <p:spPr>
          <a:xfrm>
            <a:off x="628650" y="228601"/>
            <a:ext cx="8070850" cy="1064720"/>
          </a:xfrm>
          <a:solidFill>
            <a:schemeClr val="accent1"/>
          </a:solidFill>
        </p:spPr>
        <p:txBody>
          <a:bodyPr>
            <a:noAutofit/>
          </a:bodyPr>
          <a:lstStyle/>
          <a:p>
            <a:pPr algn="ctr"/>
            <a:r>
              <a:rPr lang="es-CL" sz="3600" b="1" dirty="0">
                <a:solidFill>
                  <a:schemeClr val="bg1"/>
                </a:solidFill>
              </a:rPr>
              <a:t>¿Cómo afecta una Emergencia o Desastre?</a:t>
            </a:r>
            <a:endParaRPr lang="es-CL" sz="3600" dirty="0"/>
          </a:p>
        </p:txBody>
      </p:sp>
    </p:spTree>
    <p:extLst>
      <p:ext uri="{BB962C8B-B14F-4D97-AF65-F5344CB8AC3E}">
        <p14:creationId xmlns:p14="http://schemas.microsoft.com/office/powerpoint/2010/main" val="1328676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414004" y="0"/>
            <a:ext cx="283845" cy="861060"/>
          </a:xfrm>
          <a:custGeom>
            <a:avLst/>
            <a:gdLst/>
            <a:ahLst/>
            <a:cxnLst/>
            <a:rect l="l" t="t" r="r" b="b"/>
            <a:pathLst>
              <a:path w="283845" h="861060">
                <a:moveTo>
                  <a:pt x="0" y="861060"/>
                </a:moveTo>
                <a:lnTo>
                  <a:pt x="283464" y="861060"/>
                </a:lnTo>
                <a:lnTo>
                  <a:pt x="283464" y="0"/>
                </a:lnTo>
                <a:lnTo>
                  <a:pt x="0" y="0"/>
                </a:lnTo>
                <a:lnTo>
                  <a:pt x="0" y="861060"/>
                </a:lnTo>
                <a:close/>
              </a:path>
            </a:pathLst>
          </a:custGeom>
          <a:solidFill>
            <a:srgbClr val="006CB7"/>
          </a:solidFill>
        </p:spPr>
        <p:txBody>
          <a:bodyPr wrap="square" lIns="0" tIns="0" rIns="0" bIns="0" rtlCol="0"/>
          <a:lstStyle/>
          <a:p>
            <a:endParaRPr>
              <a:solidFill>
                <a:prstClr val="black"/>
              </a:solidFill>
            </a:endParaRPr>
          </a:p>
        </p:txBody>
      </p:sp>
      <p:sp>
        <p:nvSpPr>
          <p:cNvPr id="3" name="object 3"/>
          <p:cNvSpPr/>
          <p:nvPr/>
        </p:nvSpPr>
        <p:spPr>
          <a:xfrm>
            <a:off x="8468868" y="0"/>
            <a:ext cx="675130" cy="1128522"/>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8697468" y="0"/>
            <a:ext cx="347980" cy="861060"/>
          </a:xfrm>
          <a:custGeom>
            <a:avLst/>
            <a:gdLst/>
            <a:ahLst/>
            <a:cxnLst/>
            <a:rect l="l" t="t" r="r" b="b"/>
            <a:pathLst>
              <a:path w="347979" h="861060">
                <a:moveTo>
                  <a:pt x="0" y="861060"/>
                </a:moveTo>
                <a:lnTo>
                  <a:pt x="347472" y="861060"/>
                </a:lnTo>
                <a:lnTo>
                  <a:pt x="347472" y="0"/>
                </a:lnTo>
                <a:lnTo>
                  <a:pt x="0" y="0"/>
                </a:lnTo>
                <a:lnTo>
                  <a:pt x="0" y="861060"/>
                </a:lnTo>
                <a:close/>
              </a:path>
            </a:pathLst>
          </a:custGeom>
          <a:solidFill>
            <a:srgbClr val="EE4144"/>
          </a:solidFill>
        </p:spPr>
        <p:txBody>
          <a:bodyPr wrap="square" lIns="0" tIns="0" rIns="0" bIns="0" rtlCol="0"/>
          <a:lstStyle/>
          <a:p>
            <a:endParaRPr>
              <a:solidFill>
                <a:prstClr val="black"/>
              </a:solidFill>
            </a:endParaRPr>
          </a:p>
        </p:txBody>
      </p:sp>
      <p:sp>
        <p:nvSpPr>
          <p:cNvPr id="5" name="object 5"/>
          <p:cNvSpPr/>
          <p:nvPr/>
        </p:nvSpPr>
        <p:spPr>
          <a:xfrm>
            <a:off x="8189861" y="6187307"/>
            <a:ext cx="654876" cy="670691"/>
          </a:xfrm>
          <a:prstGeom prst="rect">
            <a:avLst/>
          </a:prstGeom>
          <a:blipFill>
            <a:blip r:embed="rId4" cstate="print"/>
            <a:stretch>
              <a:fillRect/>
            </a:stretch>
          </a:blipFill>
        </p:spPr>
        <p:txBody>
          <a:bodyPr wrap="square" lIns="0" tIns="0" rIns="0" bIns="0" rtlCol="0"/>
          <a:lstStyle/>
          <a:p>
            <a:endParaRPr>
              <a:solidFill>
                <a:prstClr val="black"/>
              </a:solidFill>
            </a:endParaRPr>
          </a:p>
        </p:txBody>
      </p:sp>
      <p:sp>
        <p:nvSpPr>
          <p:cNvPr id="6" name="object 6"/>
          <p:cNvSpPr/>
          <p:nvPr/>
        </p:nvSpPr>
        <p:spPr>
          <a:xfrm>
            <a:off x="8414004" y="6400799"/>
            <a:ext cx="283845" cy="457200"/>
          </a:xfrm>
          <a:custGeom>
            <a:avLst/>
            <a:gdLst/>
            <a:ahLst/>
            <a:cxnLst/>
            <a:rect l="l" t="t" r="r" b="b"/>
            <a:pathLst>
              <a:path w="283845" h="457200">
                <a:moveTo>
                  <a:pt x="0" y="457199"/>
                </a:moveTo>
                <a:lnTo>
                  <a:pt x="283464" y="457199"/>
                </a:lnTo>
                <a:lnTo>
                  <a:pt x="283464" y="0"/>
                </a:lnTo>
                <a:lnTo>
                  <a:pt x="0" y="0"/>
                </a:lnTo>
                <a:lnTo>
                  <a:pt x="0" y="457199"/>
                </a:lnTo>
                <a:close/>
              </a:path>
            </a:pathLst>
          </a:custGeom>
          <a:solidFill>
            <a:srgbClr val="006CB7"/>
          </a:solidFill>
        </p:spPr>
        <p:txBody>
          <a:bodyPr wrap="square" lIns="0" tIns="0" rIns="0" bIns="0" rtlCol="0"/>
          <a:lstStyle/>
          <a:p>
            <a:endParaRPr>
              <a:solidFill>
                <a:prstClr val="black"/>
              </a:solidFill>
            </a:endParaRPr>
          </a:p>
        </p:txBody>
      </p:sp>
      <p:sp>
        <p:nvSpPr>
          <p:cNvPr id="7" name="object 7"/>
          <p:cNvSpPr/>
          <p:nvPr/>
        </p:nvSpPr>
        <p:spPr>
          <a:xfrm>
            <a:off x="8410956" y="6123432"/>
            <a:ext cx="733043" cy="734566"/>
          </a:xfrm>
          <a:prstGeom prst="rect">
            <a:avLst/>
          </a:prstGeom>
          <a:blipFill>
            <a:blip r:embed="rId5" cstate="print"/>
            <a:stretch>
              <a:fillRect/>
            </a:stretch>
          </a:blipFill>
        </p:spPr>
        <p:txBody>
          <a:bodyPr wrap="square" lIns="0" tIns="0" rIns="0" bIns="0" rtlCol="0"/>
          <a:lstStyle/>
          <a:p>
            <a:endParaRPr>
              <a:solidFill>
                <a:prstClr val="black"/>
              </a:solidFill>
            </a:endParaRPr>
          </a:p>
        </p:txBody>
      </p:sp>
      <p:sp>
        <p:nvSpPr>
          <p:cNvPr id="8" name="object 8"/>
          <p:cNvSpPr/>
          <p:nvPr/>
        </p:nvSpPr>
        <p:spPr>
          <a:xfrm>
            <a:off x="8697468" y="6400799"/>
            <a:ext cx="347980" cy="457200"/>
          </a:xfrm>
          <a:custGeom>
            <a:avLst/>
            <a:gdLst/>
            <a:ahLst/>
            <a:cxnLst/>
            <a:rect l="l" t="t" r="r" b="b"/>
            <a:pathLst>
              <a:path w="347979" h="457200">
                <a:moveTo>
                  <a:pt x="0" y="457199"/>
                </a:moveTo>
                <a:lnTo>
                  <a:pt x="347472" y="457199"/>
                </a:lnTo>
                <a:lnTo>
                  <a:pt x="347472" y="0"/>
                </a:lnTo>
                <a:lnTo>
                  <a:pt x="0" y="0"/>
                </a:lnTo>
                <a:lnTo>
                  <a:pt x="0" y="457199"/>
                </a:lnTo>
                <a:close/>
              </a:path>
            </a:pathLst>
          </a:custGeom>
          <a:solidFill>
            <a:srgbClr val="EE4144"/>
          </a:solidFill>
        </p:spPr>
        <p:txBody>
          <a:bodyPr wrap="square" lIns="0" tIns="0" rIns="0" bIns="0" rtlCol="0"/>
          <a:lstStyle/>
          <a:p>
            <a:endParaRPr>
              <a:solidFill>
                <a:prstClr val="black"/>
              </a:solidFill>
            </a:endParaRPr>
          </a:p>
        </p:txBody>
      </p:sp>
      <p:sp>
        <p:nvSpPr>
          <p:cNvPr id="9" name="object 9"/>
          <p:cNvSpPr/>
          <p:nvPr/>
        </p:nvSpPr>
        <p:spPr>
          <a:xfrm>
            <a:off x="406908" y="0"/>
            <a:ext cx="2031492" cy="178307"/>
          </a:xfrm>
          <a:prstGeom prst="rect">
            <a:avLst/>
          </a:prstGeom>
          <a:blipFill>
            <a:blip r:embed="rId6" cstate="print"/>
            <a:stretch>
              <a:fillRect/>
            </a:stretch>
          </a:blipFill>
        </p:spPr>
        <p:txBody>
          <a:bodyPr wrap="square" lIns="0" tIns="0" rIns="0" bIns="0" rtlCol="0"/>
          <a:lstStyle/>
          <a:p>
            <a:endParaRPr>
              <a:solidFill>
                <a:prstClr val="black"/>
              </a:solidFill>
            </a:endParaRPr>
          </a:p>
        </p:txBody>
      </p:sp>
      <p:sp>
        <p:nvSpPr>
          <p:cNvPr id="10" name="Rectángulo redondeado 9"/>
          <p:cNvSpPr/>
          <p:nvPr/>
        </p:nvSpPr>
        <p:spPr>
          <a:xfrm>
            <a:off x="319850" y="354476"/>
            <a:ext cx="6755507" cy="828371"/>
          </a:xfrm>
          <a:prstGeom prst="roundRect">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L" sz="4400" dirty="0"/>
              <a:t>	</a:t>
            </a:r>
            <a:r>
              <a:rPr lang="es-CL" sz="4400" b="1" dirty="0"/>
              <a:t>EMERGENCIA</a:t>
            </a:r>
          </a:p>
        </p:txBody>
      </p:sp>
      <p:sp>
        <p:nvSpPr>
          <p:cNvPr id="13" name="CuadroTexto 12"/>
          <p:cNvSpPr txBox="1"/>
          <p:nvPr/>
        </p:nvSpPr>
        <p:spPr>
          <a:xfrm>
            <a:off x="1167815" y="1403497"/>
            <a:ext cx="6582099" cy="1569660"/>
          </a:xfrm>
          <a:prstGeom prst="rect">
            <a:avLst/>
          </a:prstGeom>
          <a:noFill/>
          <a:scene3d>
            <a:camera prst="orthographicFront"/>
            <a:lightRig rig="threePt" dir="t"/>
          </a:scene3d>
          <a:sp3d>
            <a:bevelT prst="relaxedInset"/>
          </a:sp3d>
        </p:spPr>
        <p:txBody>
          <a:bodyPr wrap="square" rtlCol="0">
            <a:spAutoFit/>
          </a:bodyPr>
          <a:lstStyle/>
          <a:p>
            <a:pPr marL="342900" indent="-342900" algn="ctr">
              <a:buClr>
                <a:srgbClr val="FF0000"/>
              </a:buClr>
              <a:buFont typeface="Wingdings" panose="05000000000000000000" pitchFamily="2" charset="2"/>
              <a:buChar char="Ø"/>
            </a:pPr>
            <a:r>
              <a:rPr lang="es-CL" sz="2400" b="1" dirty="0"/>
              <a:t>ES TODO EVENTO QUE INTERRUMPE EL NORMAL DESEMPEÑO, O PROCESO DE UNA COMUNIDAD. SE LOGRA MANEJAR CON RECURSOS LOCALES</a:t>
            </a:r>
          </a:p>
        </p:txBody>
      </p:sp>
      <p:pic>
        <p:nvPicPr>
          <p:cNvPr id="1026" name="Picture 2" descr="Resultado de imagen para emergencia"/>
          <p:cNvPicPr>
            <a:picLocks noChangeAspect="1" noChangeArrowheads="1"/>
          </p:cNvPicPr>
          <p:nvPr/>
        </p:nvPicPr>
        <p:blipFill rotWithShape="1">
          <a:blip r:embed="rId7">
            <a:extLst>
              <a:ext uri="{28A0092B-C50C-407E-A947-70E740481C1C}">
                <a14:useLocalDpi xmlns:a14="http://schemas.microsoft.com/office/drawing/2010/main" val="0"/>
              </a:ext>
            </a:extLst>
          </a:blip>
          <a:srcRect t="23911" b="22253"/>
          <a:stretch/>
        </p:blipFill>
        <p:spPr bwMode="auto">
          <a:xfrm>
            <a:off x="2862068" y="3061981"/>
            <a:ext cx="6183380" cy="3328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0031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p:cNvPicPr>
            <a:picLocks noChangeAspect="1"/>
          </p:cNvPicPr>
          <p:nvPr/>
        </p:nvPicPr>
        <p:blipFill>
          <a:blip r:embed="rId3"/>
          <a:stretch>
            <a:fillRect/>
          </a:stretch>
        </p:blipFill>
        <p:spPr>
          <a:xfrm>
            <a:off x="2728337" y="3522618"/>
            <a:ext cx="6116400" cy="2664688"/>
          </a:xfrm>
          <a:prstGeom prst="rect">
            <a:avLst/>
          </a:prstGeom>
        </p:spPr>
      </p:pic>
      <p:sp>
        <p:nvSpPr>
          <p:cNvPr id="2" name="object 2"/>
          <p:cNvSpPr/>
          <p:nvPr/>
        </p:nvSpPr>
        <p:spPr>
          <a:xfrm>
            <a:off x="8414004" y="0"/>
            <a:ext cx="283845" cy="861060"/>
          </a:xfrm>
          <a:custGeom>
            <a:avLst/>
            <a:gdLst/>
            <a:ahLst/>
            <a:cxnLst/>
            <a:rect l="l" t="t" r="r" b="b"/>
            <a:pathLst>
              <a:path w="283845" h="861060">
                <a:moveTo>
                  <a:pt x="0" y="861060"/>
                </a:moveTo>
                <a:lnTo>
                  <a:pt x="283464" y="861060"/>
                </a:lnTo>
                <a:lnTo>
                  <a:pt x="283464" y="0"/>
                </a:lnTo>
                <a:lnTo>
                  <a:pt x="0" y="0"/>
                </a:lnTo>
                <a:lnTo>
                  <a:pt x="0" y="861060"/>
                </a:lnTo>
                <a:close/>
              </a:path>
            </a:pathLst>
          </a:custGeom>
          <a:solidFill>
            <a:srgbClr val="006CB7"/>
          </a:solidFill>
        </p:spPr>
        <p:txBody>
          <a:bodyPr wrap="square" lIns="0" tIns="0" rIns="0" bIns="0" rtlCol="0"/>
          <a:lstStyle/>
          <a:p>
            <a:endParaRPr>
              <a:solidFill>
                <a:prstClr val="black"/>
              </a:solidFill>
            </a:endParaRPr>
          </a:p>
        </p:txBody>
      </p:sp>
      <p:sp>
        <p:nvSpPr>
          <p:cNvPr id="3" name="object 3"/>
          <p:cNvSpPr/>
          <p:nvPr/>
        </p:nvSpPr>
        <p:spPr>
          <a:xfrm>
            <a:off x="8468868" y="0"/>
            <a:ext cx="675130" cy="1128522"/>
          </a:xfrm>
          <a:prstGeom prst="rect">
            <a:avLst/>
          </a:prstGeom>
          <a:blipFill>
            <a:blip r:embed="rId4"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8697468" y="0"/>
            <a:ext cx="347980" cy="861060"/>
          </a:xfrm>
          <a:custGeom>
            <a:avLst/>
            <a:gdLst/>
            <a:ahLst/>
            <a:cxnLst/>
            <a:rect l="l" t="t" r="r" b="b"/>
            <a:pathLst>
              <a:path w="347979" h="861060">
                <a:moveTo>
                  <a:pt x="0" y="861060"/>
                </a:moveTo>
                <a:lnTo>
                  <a:pt x="347472" y="861060"/>
                </a:lnTo>
                <a:lnTo>
                  <a:pt x="347472" y="0"/>
                </a:lnTo>
                <a:lnTo>
                  <a:pt x="0" y="0"/>
                </a:lnTo>
                <a:lnTo>
                  <a:pt x="0" y="861060"/>
                </a:lnTo>
                <a:close/>
              </a:path>
            </a:pathLst>
          </a:custGeom>
          <a:solidFill>
            <a:srgbClr val="EE4144"/>
          </a:solidFill>
        </p:spPr>
        <p:txBody>
          <a:bodyPr wrap="square" lIns="0" tIns="0" rIns="0" bIns="0" rtlCol="0"/>
          <a:lstStyle/>
          <a:p>
            <a:endParaRPr>
              <a:solidFill>
                <a:prstClr val="black"/>
              </a:solidFill>
            </a:endParaRPr>
          </a:p>
        </p:txBody>
      </p:sp>
      <p:sp>
        <p:nvSpPr>
          <p:cNvPr id="5" name="object 5"/>
          <p:cNvSpPr/>
          <p:nvPr/>
        </p:nvSpPr>
        <p:spPr>
          <a:xfrm>
            <a:off x="8189861" y="6187307"/>
            <a:ext cx="654876" cy="670691"/>
          </a:xfrm>
          <a:prstGeom prst="rect">
            <a:avLst/>
          </a:prstGeom>
          <a:blipFill>
            <a:blip r:embed="rId5" cstate="print"/>
            <a:stretch>
              <a:fillRect/>
            </a:stretch>
          </a:blipFill>
        </p:spPr>
        <p:txBody>
          <a:bodyPr wrap="square" lIns="0" tIns="0" rIns="0" bIns="0" rtlCol="0"/>
          <a:lstStyle/>
          <a:p>
            <a:endParaRPr>
              <a:solidFill>
                <a:prstClr val="black"/>
              </a:solidFill>
            </a:endParaRPr>
          </a:p>
        </p:txBody>
      </p:sp>
      <p:sp>
        <p:nvSpPr>
          <p:cNvPr id="6" name="object 6"/>
          <p:cNvSpPr/>
          <p:nvPr/>
        </p:nvSpPr>
        <p:spPr>
          <a:xfrm>
            <a:off x="8414004" y="6400799"/>
            <a:ext cx="283845" cy="457200"/>
          </a:xfrm>
          <a:custGeom>
            <a:avLst/>
            <a:gdLst/>
            <a:ahLst/>
            <a:cxnLst/>
            <a:rect l="l" t="t" r="r" b="b"/>
            <a:pathLst>
              <a:path w="283845" h="457200">
                <a:moveTo>
                  <a:pt x="0" y="457199"/>
                </a:moveTo>
                <a:lnTo>
                  <a:pt x="283464" y="457199"/>
                </a:lnTo>
                <a:lnTo>
                  <a:pt x="283464" y="0"/>
                </a:lnTo>
                <a:lnTo>
                  <a:pt x="0" y="0"/>
                </a:lnTo>
                <a:lnTo>
                  <a:pt x="0" y="457199"/>
                </a:lnTo>
                <a:close/>
              </a:path>
            </a:pathLst>
          </a:custGeom>
          <a:solidFill>
            <a:srgbClr val="006CB7"/>
          </a:solidFill>
        </p:spPr>
        <p:txBody>
          <a:bodyPr wrap="square" lIns="0" tIns="0" rIns="0" bIns="0" rtlCol="0"/>
          <a:lstStyle/>
          <a:p>
            <a:endParaRPr>
              <a:solidFill>
                <a:prstClr val="black"/>
              </a:solidFill>
            </a:endParaRPr>
          </a:p>
        </p:txBody>
      </p:sp>
      <p:sp>
        <p:nvSpPr>
          <p:cNvPr id="7" name="object 7"/>
          <p:cNvSpPr/>
          <p:nvPr/>
        </p:nvSpPr>
        <p:spPr>
          <a:xfrm>
            <a:off x="8410956" y="6123432"/>
            <a:ext cx="733043" cy="734566"/>
          </a:xfrm>
          <a:prstGeom prst="rect">
            <a:avLst/>
          </a:prstGeom>
          <a:blipFill>
            <a:blip r:embed="rId6" cstate="print"/>
            <a:stretch>
              <a:fillRect/>
            </a:stretch>
          </a:blipFill>
        </p:spPr>
        <p:txBody>
          <a:bodyPr wrap="square" lIns="0" tIns="0" rIns="0" bIns="0" rtlCol="0"/>
          <a:lstStyle/>
          <a:p>
            <a:endParaRPr>
              <a:solidFill>
                <a:prstClr val="black"/>
              </a:solidFill>
            </a:endParaRPr>
          </a:p>
        </p:txBody>
      </p:sp>
      <p:sp>
        <p:nvSpPr>
          <p:cNvPr id="8" name="object 8"/>
          <p:cNvSpPr/>
          <p:nvPr/>
        </p:nvSpPr>
        <p:spPr>
          <a:xfrm>
            <a:off x="8697468" y="6400799"/>
            <a:ext cx="347980" cy="457200"/>
          </a:xfrm>
          <a:custGeom>
            <a:avLst/>
            <a:gdLst/>
            <a:ahLst/>
            <a:cxnLst/>
            <a:rect l="l" t="t" r="r" b="b"/>
            <a:pathLst>
              <a:path w="347979" h="457200">
                <a:moveTo>
                  <a:pt x="0" y="457199"/>
                </a:moveTo>
                <a:lnTo>
                  <a:pt x="347472" y="457199"/>
                </a:lnTo>
                <a:lnTo>
                  <a:pt x="347472" y="0"/>
                </a:lnTo>
                <a:lnTo>
                  <a:pt x="0" y="0"/>
                </a:lnTo>
                <a:lnTo>
                  <a:pt x="0" y="457199"/>
                </a:lnTo>
                <a:close/>
              </a:path>
            </a:pathLst>
          </a:custGeom>
          <a:solidFill>
            <a:srgbClr val="EE4144"/>
          </a:solidFill>
        </p:spPr>
        <p:txBody>
          <a:bodyPr wrap="square" lIns="0" tIns="0" rIns="0" bIns="0" rtlCol="0"/>
          <a:lstStyle/>
          <a:p>
            <a:endParaRPr>
              <a:solidFill>
                <a:prstClr val="black"/>
              </a:solidFill>
            </a:endParaRPr>
          </a:p>
        </p:txBody>
      </p:sp>
      <p:sp>
        <p:nvSpPr>
          <p:cNvPr id="9" name="object 9"/>
          <p:cNvSpPr/>
          <p:nvPr/>
        </p:nvSpPr>
        <p:spPr>
          <a:xfrm>
            <a:off x="406908" y="0"/>
            <a:ext cx="2031492" cy="17830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0" name="Rectángulo redondeado 9"/>
          <p:cNvSpPr/>
          <p:nvPr/>
        </p:nvSpPr>
        <p:spPr>
          <a:xfrm>
            <a:off x="319850" y="287365"/>
            <a:ext cx="6755507" cy="811044"/>
          </a:xfrm>
          <a:prstGeom prst="roundRect">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L" sz="4400" b="1" dirty="0"/>
              <a:t>	DESASTRE</a:t>
            </a:r>
          </a:p>
        </p:txBody>
      </p:sp>
      <p:sp>
        <p:nvSpPr>
          <p:cNvPr id="12" name="CuadroTexto 11"/>
          <p:cNvSpPr txBox="1"/>
          <p:nvPr/>
        </p:nvSpPr>
        <p:spPr>
          <a:xfrm>
            <a:off x="620785" y="1216789"/>
            <a:ext cx="8036654" cy="830997"/>
          </a:xfrm>
          <a:prstGeom prst="rect">
            <a:avLst/>
          </a:prstGeom>
          <a:noFill/>
        </p:spPr>
        <p:txBody>
          <a:bodyPr wrap="square" rtlCol="0">
            <a:spAutoFit/>
          </a:bodyPr>
          <a:lstStyle/>
          <a:p>
            <a:pPr marL="342900" indent="-342900" algn="ctr">
              <a:buClr>
                <a:srgbClr val="FF0000"/>
              </a:buClr>
              <a:buFont typeface="Wingdings" panose="05000000000000000000" pitchFamily="2" charset="2"/>
              <a:buChar char="Ø"/>
            </a:pPr>
            <a:r>
              <a:rPr lang="es-CL" sz="2400" b="1" dirty="0"/>
              <a:t>CUANDO LA EMERGENCIA LOGRA SUPERAR LA CAPACIDAD QUE SE TIENE PARA RESPONDER A ESE EVENTO.</a:t>
            </a:r>
          </a:p>
        </p:txBody>
      </p:sp>
      <p:sp>
        <p:nvSpPr>
          <p:cNvPr id="14" name="CuadroTexto 13"/>
          <p:cNvSpPr txBox="1"/>
          <p:nvPr/>
        </p:nvSpPr>
        <p:spPr>
          <a:xfrm>
            <a:off x="3834079" y="2374072"/>
            <a:ext cx="5472752" cy="1015663"/>
          </a:xfrm>
          <a:prstGeom prst="rect">
            <a:avLst/>
          </a:prstGeom>
          <a:noFill/>
        </p:spPr>
        <p:txBody>
          <a:bodyPr wrap="square" rtlCol="0">
            <a:spAutoFit/>
          </a:bodyPr>
          <a:lstStyle/>
          <a:p>
            <a:pPr algn="ctr"/>
            <a:r>
              <a:rPr lang="es-CL" sz="2400" b="1" dirty="0"/>
              <a:t>EN ESE MOMENTO SE DENOMINA </a:t>
            </a:r>
            <a:r>
              <a:rPr lang="es-CL" sz="3600" b="1" dirty="0">
                <a:ln>
                  <a:solidFill>
                    <a:schemeClr val="tx1"/>
                  </a:solidFill>
                </a:ln>
                <a:solidFill>
                  <a:srgbClr val="FF0000"/>
                </a:solidFill>
              </a:rPr>
              <a:t>“DESASTRE”.</a:t>
            </a:r>
          </a:p>
        </p:txBody>
      </p:sp>
    </p:spTree>
    <p:extLst>
      <p:ext uri="{BB962C8B-B14F-4D97-AF65-F5344CB8AC3E}">
        <p14:creationId xmlns:p14="http://schemas.microsoft.com/office/powerpoint/2010/main" val="37378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50" y="228600"/>
            <a:ext cx="7886700" cy="1487489"/>
          </a:xfrm>
          <a:solidFill>
            <a:schemeClr val="accent1"/>
          </a:solidFill>
        </p:spPr>
        <p:txBody>
          <a:bodyPr>
            <a:noAutofit/>
          </a:bodyPr>
          <a:lstStyle/>
          <a:p>
            <a:pPr algn="ctr"/>
            <a:r>
              <a:rPr lang="es-CL" sz="3600" b="1" dirty="0">
                <a:solidFill>
                  <a:schemeClr val="bg1"/>
                </a:solidFill>
              </a:rPr>
              <a:t>¿Cuál es la diferencia entre una Urgencia, Emergencia y Desastre en el ámbito de la Salud?</a:t>
            </a:r>
            <a:r>
              <a:rPr lang="es-CL" sz="3600" dirty="0"/>
              <a:t>	</a:t>
            </a:r>
          </a:p>
        </p:txBody>
      </p:sp>
      <p:sp>
        <p:nvSpPr>
          <p:cNvPr id="3" name="Marcador de contenido 2"/>
          <p:cNvSpPr>
            <a:spLocks noGrp="1"/>
          </p:cNvSpPr>
          <p:nvPr>
            <p:ph idx="1"/>
          </p:nvPr>
        </p:nvSpPr>
        <p:spPr>
          <a:xfrm>
            <a:off x="457200" y="2280174"/>
            <a:ext cx="4864100" cy="4298425"/>
          </a:xfrm>
        </p:spPr>
        <p:txBody>
          <a:bodyPr>
            <a:noAutofit/>
          </a:bodyPr>
          <a:lstStyle/>
          <a:p>
            <a:pPr marL="0" indent="0" algn="just">
              <a:buNone/>
            </a:pPr>
            <a:r>
              <a:rPr lang="es-CL" b="1" dirty="0">
                <a:solidFill>
                  <a:srgbClr val="FF0000"/>
                </a:solidFill>
                <a:effectLst>
                  <a:outerShdw blurRad="38100" dist="38100" dir="2700000" algn="tl">
                    <a:srgbClr val="000000">
                      <a:alpha val="43137"/>
                    </a:srgbClr>
                  </a:outerShdw>
                </a:effectLst>
              </a:rPr>
              <a:t>Urgencia:</a:t>
            </a:r>
            <a:r>
              <a:rPr lang="es-CL" b="1" dirty="0">
                <a:solidFill>
                  <a:schemeClr val="accent5">
                    <a:lumMod val="75000"/>
                  </a:schemeClr>
                </a:solidFill>
              </a:rPr>
              <a:t> </a:t>
            </a:r>
            <a:r>
              <a:rPr lang="es-CL" dirty="0">
                <a:solidFill>
                  <a:schemeClr val="accent5">
                    <a:lumMod val="75000"/>
                  </a:schemeClr>
                </a:solidFill>
              </a:rPr>
              <a:t>es la percepción personal respecto de un problema de salud. </a:t>
            </a:r>
          </a:p>
          <a:p>
            <a:pPr marL="0" indent="0" algn="just">
              <a:buNone/>
            </a:pPr>
            <a:r>
              <a:rPr lang="es-CL" dirty="0">
                <a:solidFill>
                  <a:schemeClr val="accent5">
                    <a:lumMod val="75000"/>
                  </a:schemeClr>
                </a:solidFill>
              </a:rPr>
              <a:t>Ejemplo: “si siento mucho dolor de estómago creo que tengo algo grave y acudo al SAPU, pero me indican que no es nada grave”… para esa persona su enfermedad es algo </a:t>
            </a:r>
            <a:r>
              <a:rPr lang="es-CL" b="1" dirty="0">
                <a:solidFill>
                  <a:schemeClr val="accent5">
                    <a:lumMod val="75000"/>
                  </a:schemeClr>
                </a:solidFill>
              </a:rPr>
              <a:t>URGENTE</a:t>
            </a:r>
          </a:p>
          <a:p>
            <a:pPr marL="0" indent="0" algn="just">
              <a:buNone/>
            </a:pPr>
            <a:endParaRPr lang="es-CL" dirty="0">
              <a:solidFill>
                <a:schemeClr val="accent5">
                  <a:lumMod val="75000"/>
                </a:schemeClr>
              </a:solidFill>
            </a:endParaRPr>
          </a:p>
        </p:txBody>
      </p:sp>
      <p:pic>
        <p:nvPicPr>
          <p:cNvPr id="6146" name="Picture 2" descr="Imagen relacionada">
            <a:extLst>
              <a:ext uri="{FF2B5EF4-FFF2-40B4-BE49-F238E27FC236}">
                <a16:creationId xmlns:a16="http://schemas.microsoft.com/office/drawing/2014/main" id="{EE3556CE-836F-45C8-A826-608B74864FD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896" t="6340" r="13338" b="9750"/>
          <a:stretch/>
        </p:blipFill>
        <p:spPr bwMode="auto">
          <a:xfrm>
            <a:off x="5539123" y="2260600"/>
            <a:ext cx="2690477" cy="4000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95561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50" y="228600"/>
            <a:ext cx="7886700" cy="1487489"/>
          </a:xfrm>
          <a:solidFill>
            <a:schemeClr val="accent1"/>
          </a:solidFill>
        </p:spPr>
        <p:txBody>
          <a:bodyPr>
            <a:noAutofit/>
          </a:bodyPr>
          <a:lstStyle/>
          <a:p>
            <a:pPr algn="ctr"/>
            <a:r>
              <a:rPr lang="es-CL" sz="3600" b="1" dirty="0">
                <a:solidFill>
                  <a:schemeClr val="bg1"/>
                </a:solidFill>
              </a:rPr>
              <a:t>¿Cuál es la diferencia entre una Urgencia, Emergencia y Desastre en el ámbito de la Salud?</a:t>
            </a:r>
            <a:r>
              <a:rPr lang="es-CL" sz="3600" dirty="0"/>
              <a:t>	</a:t>
            </a:r>
          </a:p>
        </p:txBody>
      </p:sp>
      <p:sp>
        <p:nvSpPr>
          <p:cNvPr id="3" name="Marcador de contenido 2"/>
          <p:cNvSpPr>
            <a:spLocks noGrp="1"/>
          </p:cNvSpPr>
          <p:nvPr>
            <p:ph idx="1"/>
          </p:nvPr>
        </p:nvSpPr>
        <p:spPr>
          <a:xfrm>
            <a:off x="457200" y="1825624"/>
            <a:ext cx="4584700" cy="4930775"/>
          </a:xfrm>
        </p:spPr>
        <p:txBody>
          <a:bodyPr>
            <a:noAutofit/>
          </a:bodyPr>
          <a:lstStyle/>
          <a:p>
            <a:pPr marL="0" indent="0" algn="just">
              <a:buNone/>
            </a:pPr>
            <a:r>
              <a:rPr lang="es-CL" b="1" dirty="0">
                <a:solidFill>
                  <a:srgbClr val="FF0000"/>
                </a:solidFill>
                <a:effectLst>
                  <a:outerShdw blurRad="38100" dist="38100" dir="2700000" algn="tl">
                    <a:srgbClr val="000000">
                      <a:alpha val="43137"/>
                    </a:srgbClr>
                  </a:outerShdw>
                </a:effectLst>
              </a:rPr>
              <a:t>Emergencia:</a:t>
            </a:r>
            <a:r>
              <a:rPr lang="es-CL" b="1" dirty="0">
                <a:solidFill>
                  <a:schemeClr val="accent5">
                    <a:lumMod val="75000"/>
                  </a:schemeClr>
                </a:solidFill>
              </a:rPr>
              <a:t> </a:t>
            </a:r>
            <a:r>
              <a:rPr lang="es-CL" dirty="0">
                <a:solidFill>
                  <a:schemeClr val="accent5">
                    <a:lumMod val="75000"/>
                  </a:schemeClr>
                </a:solidFill>
              </a:rPr>
              <a:t>es la categorización dada por un profesional de la salud, que implica atención médica inmediata.</a:t>
            </a:r>
          </a:p>
          <a:p>
            <a:pPr marL="0" indent="0" algn="just">
              <a:buNone/>
            </a:pPr>
            <a:r>
              <a:rPr lang="es-CL" dirty="0">
                <a:solidFill>
                  <a:schemeClr val="accent5">
                    <a:lumMod val="75000"/>
                  </a:schemeClr>
                </a:solidFill>
              </a:rPr>
              <a:t>Ejemplo: “siento mucho dolor, acudo al Hospital, me realizan un electro, el médico diagnostica un infarto e indica atención y tratamiento inmediato”…  es una </a:t>
            </a:r>
            <a:r>
              <a:rPr lang="es-CL" b="1" dirty="0">
                <a:solidFill>
                  <a:schemeClr val="accent5">
                    <a:lumMod val="75000"/>
                  </a:schemeClr>
                </a:solidFill>
              </a:rPr>
              <a:t>EMERGENCIA</a:t>
            </a:r>
          </a:p>
        </p:txBody>
      </p:sp>
      <p:pic>
        <p:nvPicPr>
          <p:cNvPr id="7170" name="Picture 2" descr="Imagen relacionada">
            <a:extLst>
              <a:ext uri="{FF2B5EF4-FFF2-40B4-BE49-F238E27FC236}">
                <a16:creationId xmlns:a16="http://schemas.microsoft.com/office/drawing/2014/main" id="{5620B303-7658-45C1-BF94-9D32BBFE62B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222" t="5042" r="16000"/>
          <a:stretch/>
        </p:blipFill>
        <p:spPr bwMode="auto">
          <a:xfrm>
            <a:off x="5359400" y="1825624"/>
            <a:ext cx="3327400" cy="4601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4566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50" y="228600"/>
            <a:ext cx="7886700" cy="1487489"/>
          </a:xfrm>
          <a:solidFill>
            <a:schemeClr val="accent1"/>
          </a:solidFill>
        </p:spPr>
        <p:txBody>
          <a:bodyPr>
            <a:noAutofit/>
          </a:bodyPr>
          <a:lstStyle/>
          <a:p>
            <a:pPr algn="ctr"/>
            <a:r>
              <a:rPr lang="es-CL" sz="3600" b="1" dirty="0">
                <a:solidFill>
                  <a:schemeClr val="bg1"/>
                </a:solidFill>
              </a:rPr>
              <a:t>¿Cuál es la diferencia entre una Urgencia, Emergencia y Desastre en el ámbito de la Salud?</a:t>
            </a:r>
            <a:r>
              <a:rPr lang="es-CL" sz="3600" dirty="0"/>
              <a:t>	</a:t>
            </a:r>
          </a:p>
        </p:txBody>
      </p:sp>
      <p:sp>
        <p:nvSpPr>
          <p:cNvPr id="3" name="Marcador de contenido 2"/>
          <p:cNvSpPr>
            <a:spLocks noGrp="1"/>
          </p:cNvSpPr>
          <p:nvPr>
            <p:ph idx="1"/>
          </p:nvPr>
        </p:nvSpPr>
        <p:spPr>
          <a:xfrm>
            <a:off x="457200" y="1825624"/>
            <a:ext cx="4445000" cy="4930775"/>
          </a:xfrm>
        </p:spPr>
        <p:txBody>
          <a:bodyPr>
            <a:noAutofit/>
          </a:bodyPr>
          <a:lstStyle/>
          <a:p>
            <a:pPr marL="0" indent="0" algn="just">
              <a:buNone/>
            </a:pPr>
            <a:r>
              <a:rPr lang="es-CL" b="1" dirty="0">
                <a:solidFill>
                  <a:srgbClr val="FF0000"/>
                </a:solidFill>
                <a:effectLst>
                  <a:outerShdw blurRad="38100" dist="38100" dir="2700000" algn="tl">
                    <a:srgbClr val="000000">
                      <a:alpha val="43137"/>
                    </a:srgbClr>
                  </a:outerShdw>
                </a:effectLst>
              </a:rPr>
              <a:t>Desastre:</a:t>
            </a:r>
            <a:r>
              <a:rPr lang="es-CL" b="1" dirty="0">
                <a:solidFill>
                  <a:schemeClr val="accent5">
                    <a:lumMod val="75000"/>
                  </a:schemeClr>
                </a:solidFill>
              </a:rPr>
              <a:t> </a:t>
            </a:r>
            <a:r>
              <a:rPr lang="es-CL" dirty="0">
                <a:solidFill>
                  <a:schemeClr val="accent5">
                    <a:lumMod val="75000"/>
                  </a:schemeClr>
                </a:solidFill>
              </a:rPr>
              <a:t>es una situación repentina que altera el normal funcionamiento de la comunidad, y que produce daños graves materiales y humanos.</a:t>
            </a:r>
          </a:p>
          <a:p>
            <a:pPr marL="0" indent="0" algn="just">
              <a:buNone/>
            </a:pPr>
            <a:r>
              <a:rPr lang="es-CL" dirty="0">
                <a:solidFill>
                  <a:schemeClr val="accent5">
                    <a:lumMod val="75000"/>
                  </a:schemeClr>
                </a:solidFill>
              </a:rPr>
              <a:t>Ejemplo: “un terremoto que produzca caída de edificios y estructuras que implican gran cantidad de heridos, atrapados y muertos”… es un </a:t>
            </a:r>
            <a:r>
              <a:rPr lang="es-CL" b="1" dirty="0">
                <a:solidFill>
                  <a:schemeClr val="accent5">
                    <a:lumMod val="75000"/>
                  </a:schemeClr>
                </a:solidFill>
              </a:rPr>
              <a:t>DESASTRE</a:t>
            </a:r>
          </a:p>
          <a:p>
            <a:pPr marL="0" indent="0" algn="just">
              <a:buNone/>
            </a:pPr>
            <a:endParaRPr lang="es-CL" b="1" dirty="0">
              <a:solidFill>
                <a:schemeClr val="accent5">
                  <a:lumMod val="75000"/>
                </a:schemeClr>
              </a:solidFill>
            </a:endParaRPr>
          </a:p>
        </p:txBody>
      </p:sp>
      <p:pic>
        <p:nvPicPr>
          <p:cNvPr id="1026" name="Picture 2" descr="Resultado de imagen para desastre terremoto dibujo infantil">
            <a:extLst>
              <a:ext uri="{FF2B5EF4-FFF2-40B4-BE49-F238E27FC236}">
                <a16:creationId xmlns:a16="http://schemas.microsoft.com/office/drawing/2014/main" id="{587F4B03-6261-41C3-B93A-0AD8EC8E76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8392" y="2532063"/>
            <a:ext cx="3578408" cy="2814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01873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28650" y="1938636"/>
            <a:ext cx="7766050" cy="461665"/>
          </a:xfrm>
          <a:solidFill>
            <a:schemeClr val="accent1">
              <a:lumMod val="75000"/>
            </a:schemeClr>
          </a:solidFill>
        </p:spPr>
        <p:txBody>
          <a:bodyPr>
            <a:noAutofit/>
          </a:bodyPr>
          <a:lstStyle/>
          <a:p>
            <a:pPr algn="ctr"/>
            <a:r>
              <a:rPr lang="es-CL" sz="2400" b="1" dirty="0">
                <a:solidFill>
                  <a:schemeClr val="bg2"/>
                </a:solidFill>
                <a:effectLst>
                  <a:outerShdw blurRad="38100" dist="38100" dir="2700000" algn="tl">
                    <a:srgbClr val="000000">
                      <a:alpha val="43137"/>
                    </a:srgbClr>
                  </a:outerShdw>
                </a:effectLst>
              </a:rPr>
              <a:t>Afectan a las personas, sus bienes y medio ambiente</a:t>
            </a:r>
          </a:p>
        </p:txBody>
      </p:sp>
      <p:sp>
        <p:nvSpPr>
          <p:cNvPr id="4" name="CuadroTexto 3"/>
          <p:cNvSpPr txBox="1"/>
          <p:nvPr/>
        </p:nvSpPr>
        <p:spPr>
          <a:xfrm>
            <a:off x="570223" y="2733927"/>
            <a:ext cx="2651149" cy="461665"/>
          </a:xfrm>
          <a:prstGeom prst="rect">
            <a:avLst/>
          </a:prstGeom>
          <a:solidFill>
            <a:schemeClr val="accent6"/>
          </a:solidFill>
        </p:spPr>
        <p:txBody>
          <a:bodyPr wrap="square" rtlCol="0">
            <a:spAutoFit/>
          </a:bodyPr>
          <a:lstStyle/>
          <a:p>
            <a:pPr algn="ctr"/>
            <a:r>
              <a:rPr lang="es-CL" sz="2400" b="1" dirty="0"/>
              <a:t>(Socio)Naturales</a:t>
            </a:r>
          </a:p>
        </p:txBody>
      </p:sp>
      <p:sp>
        <p:nvSpPr>
          <p:cNvPr id="5" name="CuadroTexto 4"/>
          <p:cNvSpPr txBox="1"/>
          <p:nvPr/>
        </p:nvSpPr>
        <p:spPr>
          <a:xfrm>
            <a:off x="4823980" y="2733927"/>
            <a:ext cx="4166756" cy="461665"/>
          </a:xfrm>
          <a:prstGeom prst="rect">
            <a:avLst/>
          </a:prstGeom>
          <a:solidFill>
            <a:schemeClr val="accent2">
              <a:lumMod val="75000"/>
            </a:schemeClr>
          </a:solidFill>
        </p:spPr>
        <p:txBody>
          <a:bodyPr wrap="square" rtlCol="0">
            <a:spAutoFit/>
          </a:bodyPr>
          <a:lstStyle/>
          <a:p>
            <a:r>
              <a:rPr lang="es-CL" sz="2400" b="1" dirty="0"/>
              <a:t>Antrópicas</a:t>
            </a:r>
            <a:r>
              <a:rPr lang="es-CL" sz="2400" dirty="0"/>
              <a:t> </a:t>
            </a:r>
            <a:r>
              <a:rPr lang="es-CL" sz="2400" b="1" dirty="0"/>
              <a:t>(Por el hombre)</a:t>
            </a:r>
          </a:p>
        </p:txBody>
      </p:sp>
      <p:pic>
        <p:nvPicPr>
          <p:cNvPr id="3074" name="Picture 2" descr="Tsunami Resort GIF - Tsunami Resort WashedAway GIFs"/>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95912" y="3419366"/>
            <a:ext cx="1571625" cy="88582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Building GIF - Building GIFs"/>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838975" y="3366275"/>
            <a:ext cx="1571625" cy="85725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VolcÃ¡n En ErupciÃ³n GIF - Volcan Erupcion Lava GIFs"/>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195912" y="4676742"/>
            <a:ext cx="1571625" cy="800101"/>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Like A Bus! GIF - Bus Flood Water GIFs"/>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1838975" y="4417293"/>
            <a:ext cx="1571625" cy="1178720"/>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Fire House GIF - Fire House Burning GIFs"/>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4571999" y="3348357"/>
            <a:ext cx="2333799" cy="1145587"/>
          </a:xfrm>
          <a:prstGeom prst="rect">
            <a:avLst/>
          </a:prstGeom>
          <a:noFill/>
          <a:extLst>
            <a:ext uri="{909E8E84-426E-40DD-AFC4-6F175D3DCCD1}">
              <a14:hiddenFill xmlns:a14="http://schemas.microsoft.com/office/drawing/2010/main">
                <a:solidFill>
                  <a:srgbClr val="FFFFFF"/>
                </a:solidFill>
              </a14:hiddenFill>
            </a:ext>
          </a:extLst>
        </p:spPr>
      </p:pic>
      <p:pic>
        <p:nvPicPr>
          <p:cNvPr id="3092" name="Picture 20" descr="Explosion GIF - Explosion GIFs"/>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7092455" y="3372823"/>
            <a:ext cx="1957512" cy="1121121"/>
          </a:xfrm>
          <a:prstGeom prst="rect">
            <a:avLst/>
          </a:prstGeom>
          <a:noFill/>
          <a:extLst>
            <a:ext uri="{909E8E84-426E-40DD-AFC4-6F175D3DCCD1}">
              <a14:hiddenFill xmlns:a14="http://schemas.microsoft.com/office/drawing/2010/main">
                <a:solidFill>
                  <a:srgbClr val="FFFFFF"/>
                </a:solidFill>
              </a14:hiddenFill>
            </a:ext>
          </a:extLst>
        </p:spPr>
      </p:pic>
      <p:pic>
        <p:nvPicPr>
          <p:cNvPr id="3094" name="Picture 22" descr="Oil Petrol GIF - Oil Petrol Explosion GIFs"/>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5990011" y="4637152"/>
            <a:ext cx="1831573" cy="1540188"/>
          </a:xfrm>
          <a:prstGeom prst="rect">
            <a:avLst/>
          </a:prstGeom>
          <a:noFill/>
          <a:extLst>
            <a:ext uri="{909E8E84-426E-40DD-AFC4-6F175D3DCCD1}">
              <a14:hiddenFill xmlns:a14="http://schemas.microsoft.com/office/drawing/2010/main">
                <a:solidFill>
                  <a:srgbClr val="FFFFFF"/>
                </a:solidFill>
              </a14:hiddenFill>
            </a:ext>
          </a:extLst>
        </p:spPr>
      </p:pic>
      <p:sp>
        <p:nvSpPr>
          <p:cNvPr id="15" name="Título 1">
            <a:extLst>
              <a:ext uri="{FF2B5EF4-FFF2-40B4-BE49-F238E27FC236}">
                <a16:creationId xmlns:a16="http://schemas.microsoft.com/office/drawing/2014/main" id="{BC803FB4-C8EA-4BB4-9549-F4CCA41549DE}"/>
              </a:ext>
            </a:extLst>
          </p:cNvPr>
          <p:cNvSpPr>
            <a:spLocks noGrp="1"/>
          </p:cNvSpPr>
          <p:nvPr>
            <p:ph type="title"/>
          </p:nvPr>
        </p:nvSpPr>
        <p:spPr>
          <a:xfrm>
            <a:off x="628650" y="365125"/>
            <a:ext cx="7886700" cy="1325563"/>
          </a:xfrm>
          <a:solidFill>
            <a:schemeClr val="accent1"/>
          </a:solidFill>
        </p:spPr>
        <p:txBody>
          <a:bodyPr>
            <a:noAutofit/>
          </a:bodyPr>
          <a:lstStyle/>
          <a:p>
            <a:pPr algn="ctr"/>
            <a:r>
              <a:rPr lang="es-CL" sz="3600" b="1" dirty="0">
                <a:solidFill>
                  <a:schemeClr val="bg1"/>
                </a:solidFill>
              </a:rPr>
              <a:t>¿Qué son las amenazas? ¿Qué tipos de amenazas hay?</a:t>
            </a:r>
            <a:r>
              <a:rPr lang="es-CL" sz="3600" dirty="0"/>
              <a:t>	</a:t>
            </a:r>
          </a:p>
        </p:txBody>
      </p:sp>
    </p:spTree>
    <p:extLst>
      <p:ext uri="{BB962C8B-B14F-4D97-AF65-F5344CB8AC3E}">
        <p14:creationId xmlns:p14="http://schemas.microsoft.com/office/powerpoint/2010/main" val="1168559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505328-1348-4A4D-8E9D-9F5FA1FBE095}"/>
              </a:ext>
            </a:extLst>
          </p:cNvPr>
          <p:cNvSpPr>
            <a:spLocks noGrp="1"/>
          </p:cNvSpPr>
          <p:nvPr>
            <p:ph type="title"/>
          </p:nvPr>
        </p:nvSpPr>
        <p:spPr/>
        <p:txBody>
          <a:bodyPr>
            <a:normAutofit/>
          </a:bodyPr>
          <a:lstStyle/>
          <a:p>
            <a:r>
              <a:rPr lang="es-CL" dirty="0"/>
              <a:t>   Amenazas que pueden afectarnos en nuestro territorio:</a:t>
            </a:r>
          </a:p>
        </p:txBody>
      </p:sp>
      <p:sp>
        <p:nvSpPr>
          <p:cNvPr id="3" name="Marcador de contenido 2">
            <a:extLst>
              <a:ext uri="{FF2B5EF4-FFF2-40B4-BE49-F238E27FC236}">
                <a16:creationId xmlns:a16="http://schemas.microsoft.com/office/drawing/2014/main" id="{C294AD89-F832-49DE-ADDE-567394B5B7A7}"/>
              </a:ext>
            </a:extLst>
          </p:cNvPr>
          <p:cNvSpPr>
            <a:spLocks noGrp="1"/>
          </p:cNvSpPr>
          <p:nvPr>
            <p:ph sz="quarter" idx="1"/>
          </p:nvPr>
        </p:nvSpPr>
        <p:spPr/>
        <p:txBody>
          <a:bodyPr/>
          <a:lstStyle/>
          <a:p>
            <a:pPr marL="0" indent="0">
              <a:buNone/>
            </a:pPr>
            <a:endParaRPr lang="es-CL" dirty="0"/>
          </a:p>
          <a:p>
            <a:pPr lvl="0"/>
            <a:r>
              <a:rPr lang="es-CL" dirty="0"/>
              <a:t>Aluviones</a:t>
            </a:r>
          </a:p>
          <a:p>
            <a:pPr lvl="0"/>
            <a:r>
              <a:rPr lang="es-CL" dirty="0"/>
              <a:t>Terremotos</a:t>
            </a:r>
          </a:p>
          <a:p>
            <a:pPr lvl="0"/>
            <a:r>
              <a:rPr lang="es-CL" dirty="0"/>
              <a:t>Incendios </a:t>
            </a:r>
          </a:p>
          <a:p>
            <a:pPr lvl="0"/>
            <a:r>
              <a:rPr lang="es-CL" dirty="0"/>
              <a:t>Accidentes con múltiples víctimas  </a:t>
            </a:r>
          </a:p>
          <a:p>
            <a:endParaRPr lang="es-CL" dirty="0"/>
          </a:p>
        </p:txBody>
      </p:sp>
      <p:pic>
        <p:nvPicPr>
          <p:cNvPr id="5" name="Imagen 4" descr="Imagen que contiene exterior, hierba, montaña&#10;&#10;Descripción generada automáticamente">
            <a:extLst>
              <a:ext uri="{FF2B5EF4-FFF2-40B4-BE49-F238E27FC236}">
                <a16:creationId xmlns:a16="http://schemas.microsoft.com/office/drawing/2014/main" id="{A64AE3DD-1B1A-4FCB-B6C7-9F53D6933E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9873" y="1825624"/>
            <a:ext cx="3645477" cy="2033943"/>
          </a:xfrm>
          <a:prstGeom prst="rect">
            <a:avLst/>
          </a:prstGeom>
        </p:spPr>
      </p:pic>
      <p:pic>
        <p:nvPicPr>
          <p:cNvPr id="9" name="Imagen 8" descr="Imagen que contiene cielo, exterior, edificio, suelo&#10;&#10;Descripción generada automáticamente">
            <a:extLst>
              <a:ext uri="{FF2B5EF4-FFF2-40B4-BE49-F238E27FC236}">
                <a16:creationId xmlns:a16="http://schemas.microsoft.com/office/drawing/2014/main" id="{8C86E205-91AD-48E5-A508-D88CCB30BB0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6058" y="5078122"/>
            <a:ext cx="2810434" cy="1705290"/>
          </a:xfrm>
          <a:prstGeom prst="rect">
            <a:avLst/>
          </a:prstGeom>
        </p:spPr>
      </p:pic>
      <p:pic>
        <p:nvPicPr>
          <p:cNvPr id="11" name="Imagen 10" descr="Imagen que contiene tren, humo, seguimiento, próximo&#10;&#10;Descripción generada automáticamente">
            <a:extLst>
              <a:ext uri="{FF2B5EF4-FFF2-40B4-BE49-F238E27FC236}">
                <a16:creationId xmlns:a16="http://schemas.microsoft.com/office/drawing/2014/main" id="{12363D94-F262-4FAC-9757-3AE0B90163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18195" y="4466016"/>
            <a:ext cx="3038236" cy="1701412"/>
          </a:xfrm>
          <a:prstGeom prst="rect">
            <a:avLst/>
          </a:prstGeom>
        </p:spPr>
      </p:pic>
      <p:pic>
        <p:nvPicPr>
          <p:cNvPr id="7" name="Imagen 6" descr="Imagen que contiene exterior, cielo, edificio, suelo&#10;&#10;Descripción generada automáticamente">
            <a:extLst>
              <a:ext uri="{FF2B5EF4-FFF2-40B4-BE49-F238E27FC236}">
                <a16:creationId xmlns:a16="http://schemas.microsoft.com/office/drawing/2014/main" id="{5C56FACA-B5D3-4784-A4A3-E9ADDBFEA30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5185" y="4392103"/>
            <a:ext cx="3290621" cy="1849237"/>
          </a:xfrm>
          <a:prstGeom prst="rect">
            <a:avLst/>
          </a:prstGeom>
        </p:spPr>
      </p:pic>
    </p:spTree>
    <p:extLst>
      <p:ext uri="{BB962C8B-B14F-4D97-AF65-F5344CB8AC3E}">
        <p14:creationId xmlns:p14="http://schemas.microsoft.com/office/powerpoint/2010/main" val="39777057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50" y="239291"/>
            <a:ext cx="7886700" cy="1325563"/>
          </a:xfrm>
        </p:spPr>
        <p:txBody>
          <a:bodyPr>
            <a:normAutofit/>
          </a:bodyPr>
          <a:lstStyle/>
          <a:p>
            <a:pPr algn="ctr"/>
            <a:r>
              <a:rPr lang="es-ES" sz="5400" b="1" noProof="1">
                <a:effectLst>
                  <a:outerShdw blurRad="38100" dist="38100" dir="2700000" algn="tl">
                    <a:srgbClr val="000000">
                      <a:alpha val="43137"/>
                    </a:srgbClr>
                  </a:outerShdw>
                </a:effectLst>
              </a:rPr>
              <a:t>VULNERABILIDAD</a:t>
            </a:r>
          </a:p>
        </p:txBody>
      </p:sp>
      <p:graphicFrame>
        <p:nvGraphicFramePr>
          <p:cNvPr id="6" name="6 Diagrama"/>
          <p:cNvGraphicFramePr/>
          <p:nvPr>
            <p:extLst>
              <p:ext uri="{D42A27DB-BD31-4B8C-83A1-F6EECF244321}">
                <p14:modId xmlns:p14="http://schemas.microsoft.com/office/powerpoint/2010/main" val="2105842935"/>
              </p:ext>
            </p:extLst>
          </p:nvPr>
        </p:nvGraphicFramePr>
        <p:xfrm>
          <a:off x="1416422" y="1690688"/>
          <a:ext cx="5886450" cy="17107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098" name="Picture 2" descr="Resultado de imagen para POBREZA"/>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0537" y="1786351"/>
            <a:ext cx="2835000" cy="204118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0" name="Picture 4" descr="Resultado de imagen para CASAS EN EL CERRO"/>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41813" y="1812023"/>
            <a:ext cx="2718298" cy="204118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2" name="Picture 6" descr="Resultado de imagen para CASA DE ADOBE"/>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62529" y="4000995"/>
            <a:ext cx="2721576" cy="204118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4" name="Picture 8" descr="Resultado de imagen para COPEC EN LA CIUDAD"/>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266631" y="3827533"/>
            <a:ext cx="2592000" cy="17107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6" name="Picture 10" descr="Resultado de imagen para MIGRANTES HAITIANOS"/>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877370" y="4186360"/>
            <a:ext cx="3185477" cy="171071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CuadroTexto 2">
            <a:extLst>
              <a:ext uri="{FF2B5EF4-FFF2-40B4-BE49-F238E27FC236}">
                <a16:creationId xmlns:a16="http://schemas.microsoft.com/office/drawing/2014/main" id="{DFBFF09F-DE7C-462C-8C59-7E64FF97C339}"/>
              </a:ext>
            </a:extLst>
          </p:cNvPr>
          <p:cNvSpPr txBox="1"/>
          <p:nvPr/>
        </p:nvSpPr>
        <p:spPr>
          <a:xfrm>
            <a:off x="406400" y="6159500"/>
            <a:ext cx="8634415" cy="523220"/>
          </a:xfrm>
          <a:prstGeom prst="rect">
            <a:avLst/>
          </a:prstGeom>
          <a:noFill/>
        </p:spPr>
        <p:txBody>
          <a:bodyPr wrap="none" rtlCol="0">
            <a:spAutoFit/>
          </a:bodyPr>
          <a:lstStyle/>
          <a:p>
            <a:r>
              <a:rPr lang="es-CL" sz="2800" b="1" dirty="0">
                <a:solidFill>
                  <a:srgbClr val="0070C0"/>
                </a:solidFill>
              </a:rPr>
              <a:t>¿Qué factores comunitarios aumentan la vulnerabilidad?</a:t>
            </a:r>
          </a:p>
        </p:txBody>
      </p:sp>
    </p:spTree>
    <p:extLst>
      <p:ext uri="{BB962C8B-B14F-4D97-AF65-F5344CB8AC3E}">
        <p14:creationId xmlns:p14="http://schemas.microsoft.com/office/powerpoint/2010/main" val="1531532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2"/>
          </p:nvPr>
        </p:nvSpPr>
        <p:spPr>
          <a:xfrm>
            <a:off x="409432" y="482224"/>
            <a:ext cx="8328167" cy="990600"/>
          </a:xfrm>
        </p:spPr>
        <p:txBody>
          <a:bodyPr/>
          <a:lstStyle/>
          <a:p>
            <a:r>
              <a:rPr lang="es-ES" dirty="0"/>
              <a:t>¿Cómo comunidad cuál es nuestra vulnerabilidad ante  las amenazas?</a:t>
            </a:r>
          </a:p>
        </p:txBody>
      </p:sp>
      <p:sp>
        <p:nvSpPr>
          <p:cNvPr id="5" name="AutoShape 6" descr="Image result for riesgo de corte de caminos por derrumb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6" name="AutoShape 8" descr="Image result for riesgo de corte de caminos por derrumb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7" name="AutoShape 10" descr="Image result for riesgo de corte de caminos por derrumbe"/>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8" name="AutoShape 12" descr="Image result for riesgo de corte de caminos por derrumbe"/>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1038" name="Picture 14" descr="Image result for riesgo de corte de caminos por derrum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7300" y="3648314"/>
            <a:ext cx="3962400" cy="269793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Resultado de imagen para caleta de pescadores">
            <a:extLst>
              <a:ext uri="{FF2B5EF4-FFF2-40B4-BE49-F238E27FC236}">
                <a16:creationId xmlns:a16="http://schemas.microsoft.com/office/drawing/2014/main" id="{E271E111-AB43-41F2-A312-EBA6738CF5F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7975" y="3683435"/>
            <a:ext cx="4521343" cy="301422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https://media.cnnchile.com/sites/2/2018/06/imagen_principal-46219-720x430.jpg">
            <a:extLst>
              <a:ext uri="{FF2B5EF4-FFF2-40B4-BE49-F238E27FC236}">
                <a16:creationId xmlns:a16="http://schemas.microsoft.com/office/drawing/2014/main" id="{3D431782-5D87-46D4-94E0-268AA85141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0387" y="1270001"/>
            <a:ext cx="4883331" cy="2916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43451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0894D52F-9C25-42E2-A593-05335478173A}"/>
              </a:ext>
            </a:extLst>
          </p:cNvPr>
          <p:cNvPicPr>
            <a:picLocks noChangeAspect="1"/>
          </p:cNvPicPr>
          <p:nvPr/>
        </p:nvPicPr>
        <p:blipFill rotWithShape="1">
          <a:blip r:embed="rId3"/>
          <a:srcRect l="32376" t="20121" r="17723" b="25489"/>
          <a:stretch/>
        </p:blipFill>
        <p:spPr>
          <a:xfrm>
            <a:off x="108646" y="479612"/>
            <a:ext cx="8934277" cy="5477562"/>
          </a:xfrm>
          <a:prstGeom prst="rect">
            <a:avLst/>
          </a:prstGeom>
        </p:spPr>
      </p:pic>
    </p:spTree>
    <p:extLst>
      <p:ext uri="{BB962C8B-B14F-4D97-AF65-F5344CB8AC3E}">
        <p14:creationId xmlns:p14="http://schemas.microsoft.com/office/powerpoint/2010/main" val="14742763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0849" y="88900"/>
            <a:ext cx="4129195" cy="1039091"/>
          </a:xfrm>
        </p:spPr>
        <p:txBody>
          <a:bodyPr>
            <a:normAutofit/>
          </a:bodyPr>
          <a:lstStyle/>
          <a:p>
            <a:r>
              <a:rPr lang="es-CL" b="1" dirty="0">
                <a:solidFill>
                  <a:srgbClr val="0070C0"/>
                </a:solidFill>
              </a:rPr>
              <a:t>Gestión de riesgo en lo cotidiano  </a:t>
            </a:r>
            <a:r>
              <a:rPr lang="es-CL" b="1" dirty="0">
                <a:solidFill>
                  <a:srgbClr val="0070C0"/>
                </a:solidFill>
                <a:sym typeface="Wingdings" panose="05000000000000000000" pitchFamily="2" charset="2"/>
              </a:rPr>
              <a:t></a:t>
            </a:r>
            <a:endParaRPr lang="es-CL" b="1" dirty="0">
              <a:solidFill>
                <a:srgbClr val="0070C0"/>
              </a:solidFill>
            </a:endParaRPr>
          </a:p>
        </p:txBody>
      </p:sp>
      <p:sp>
        <p:nvSpPr>
          <p:cNvPr id="5" name="Marcador de texto 4"/>
          <p:cNvSpPr>
            <a:spLocks noGrp="1"/>
          </p:cNvSpPr>
          <p:nvPr>
            <p:ph type="body" sz="half" idx="2"/>
          </p:nvPr>
        </p:nvSpPr>
        <p:spPr>
          <a:xfrm>
            <a:off x="629840" y="1278083"/>
            <a:ext cx="3651215" cy="4590906"/>
          </a:xfrm>
        </p:spPr>
        <p:txBody>
          <a:bodyPr/>
          <a:lstStyle/>
          <a:p>
            <a:r>
              <a:rPr lang="es-CL" dirty="0"/>
              <a:t>Para una mejor comprensión imaginémoslo en su mínima expresión… </a:t>
            </a:r>
          </a:p>
          <a:p>
            <a:r>
              <a:rPr lang="es-CL" dirty="0"/>
              <a:t>Probablemente en lo inconsciente evaluamos riesgo de nuestro entorno …</a:t>
            </a:r>
          </a:p>
          <a:p>
            <a:r>
              <a:rPr lang="es-CL" dirty="0"/>
              <a:t>EJEMPLO EN LO COTIDIANO</a:t>
            </a:r>
          </a:p>
          <a:p>
            <a:r>
              <a:rPr lang="es-CL" sz="1800" dirty="0">
                <a:solidFill>
                  <a:srgbClr val="FF0000"/>
                </a:solidFill>
              </a:rPr>
              <a:t>La idea es prepararse para prevenir situaciones de emergencias o desastres, identificando las potenciales amenazas y aumentando la capacidad del saber que hacer frente a ellas.</a:t>
            </a:r>
          </a:p>
        </p:txBody>
      </p:sp>
      <p:pic>
        <p:nvPicPr>
          <p:cNvPr id="1026" name="Picture 2" descr="Imagen relaciona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4442" y="215036"/>
            <a:ext cx="3976120" cy="640448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Resultado de imagen para gestion de riesgo de desastr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4953" y="4702946"/>
            <a:ext cx="3004606" cy="2103337"/>
          </a:xfrm>
          <a:prstGeom prst="rect">
            <a:avLst/>
          </a:prstGeom>
          <a:noFill/>
          <a:extLst>
            <a:ext uri="{909E8E84-426E-40DD-AFC4-6F175D3DCCD1}">
              <a14:hiddenFill xmlns:a14="http://schemas.microsoft.com/office/drawing/2010/main">
                <a:solidFill>
                  <a:srgbClr val="FFFFFF"/>
                </a:solidFill>
              </a14:hiddenFill>
            </a:ext>
          </a:extLst>
        </p:spPr>
      </p:pic>
      <p:sp>
        <p:nvSpPr>
          <p:cNvPr id="4" name="Flecha: a la derecha 3">
            <a:extLst>
              <a:ext uri="{FF2B5EF4-FFF2-40B4-BE49-F238E27FC236}">
                <a16:creationId xmlns:a16="http://schemas.microsoft.com/office/drawing/2014/main" id="{43B73EA6-90D5-44E5-AA0C-9C3F872298A9}"/>
              </a:ext>
            </a:extLst>
          </p:cNvPr>
          <p:cNvSpPr/>
          <p:nvPr/>
        </p:nvSpPr>
        <p:spPr>
          <a:xfrm>
            <a:off x="3132436" y="2410752"/>
            <a:ext cx="1812005" cy="2308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21087937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32207E-154D-4349-A5E4-B962C3573079}"/>
              </a:ext>
            </a:extLst>
          </p:cNvPr>
          <p:cNvSpPr>
            <a:spLocks noGrp="1"/>
          </p:cNvSpPr>
          <p:nvPr>
            <p:ph type="title"/>
          </p:nvPr>
        </p:nvSpPr>
        <p:spPr>
          <a:xfrm>
            <a:off x="544543" y="3198526"/>
            <a:ext cx="2743540" cy="1339886"/>
          </a:xfrm>
        </p:spPr>
        <p:txBody>
          <a:bodyPr vert="horz" lIns="68580" tIns="34290" rIns="68580" bIns="34290" rtlCol="0" anchor="t">
            <a:normAutofit/>
          </a:bodyPr>
          <a:lstStyle/>
          <a:p>
            <a:r>
              <a:rPr lang="en-US" kern="1200">
                <a:solidFill>
                  <a:srgbClr val="FFFFFF"/>
                </a:solidFill>
                <a:latin typeface="+mj-lt"/>
                <a:ea typeface="+mj-ea"/>
                <a:cs typeface="+mj-cs"/>
              </a:rPr>
              <a:t>DESAFIO</a:t>
            </a:r>
          </a:p>
        </p:txBody>
      </p:sp>
      <p:sp>
        <p:nvSpPr>
          <p:cNvPr id="3" name="Marcador de contenido 2">
            <a:extLst>
              <a:ext uri="{FF2B5EF4-FFF2-40B4-BE49-F238E27FC236}">
                <a16:creationId xmlns:a16="http://schemas.microsoft.com/office/drawing/2014/main" id="{4D47BF8B-E078-4F6B-88BA-6FC470C4EF17}"/>
              </a:ext>
            </a:extLst>
          </p:cNvPr>
          <p:cNvSpPr>
            <a:spLocks noGrp="1"/>
          </p:cNvSpPr>
          <p:nvPr>
            <p:ph idx="1"/>
          </p:nvPr>
        </p:nvSpPr>
        <p:spPr>
          <a:xfrm>
            <a:off x="165234" y="165100"/>
            <a:ext cx="8712066" cy="1003300"/>
          </a:xfrm>
        </p:spPr>
        <p:txBody>
          <a:bodyPr vert="horz" lIns="68580" tIns="34290" rIns="68580" bIns="34290" rtlCol="0" anchor="b">
            <a:noAutofit/>
          </a:bodyPr>
          <a:lstStyle/>
          <a:p>
            <a:pPr marL="0" indent="0">
              <a:buNone/>
            </a:pPr>
            <a:r>
              <a:rPr lang="en-US" b="1" dirty="0" err="1">
                <a:solidFill>
                  <a:srgbClr val="0070C0"/>
                </a:solidFill>
              </a:rPr>
              <a:t>Gestión</a:t>
            </a:r>
            <a:r>
              <a:rPr lang="en-US" b="1" dirty="0">
                <a:solidFill>
                  <a:srgbClr val="0070C0"/>
                </a:solidFill>
              </a:rPr>
              <a:t> del </a:t>
            </a:r>
            <a:r>
              <a:rPr lang="en-US" b="1" dirty="0" err="1">
                <a:solidFill>
                  <a:srgbClr val="0070C0"/>
                </a:solidFill>
              </a:rPr>
              <a:t>riesgo</a:t>
            </a:r>
            <a:r>
              <a:rPr lang="en-US" b="1" dirty="0">
                <a:solidFill>
                  <a:srgbClr val="0070C0"/>
                </a:solidFill>
              </a:rPr>
              <a:t> </a:t>
            </a:r>
            <a:r>
              <a:rPr lang="en-US" b="1" dirty="0" err="1">
                <a:solidFill>
                  <a:srgbClr val="0070C0"/>
                </a:solidFill>
              </a:rPr>
              <a:t>en</a:t>
            </a:r>
            <a:r>
              <a:rPr lang="en-US" b="1" dirty="0">
                <a:solidFill>
                  <a:srgbClr val="0070C0"/>
                </a:solidFill>
              </a:rPr>
              <a:t> el </a:t>
            </a:r>
            <a:r>
              <a:rPr lang="en-US" b="1" dirty="0" err="1">
                <a:solidFill>
                  <a:srgbClr val="0070C0"/>
                </a:solidFill>
              </a:rPr>
              <a:t>territorio</a:t>
            </a:r>
            <a:r>
              <a:rPr lang="en-US" b="1" dirty="0">
                <a:solidFill>
                  <a:srgbClr val="0070C0"/>
                </a:solidFill>
              </a:rPr>
              <a:t>: </a:t>
            </a:r>
            <a:r>
              <a:rPr lang="en-US" b="1" dirty="0" err="1">
                <a:solidFill>
                  <a:srgbClr val="0070C0"/>
                </a:solidFill>
              </a:rPr>
              <a:t>Identificar</a:t>
            </a:r>
            <a:r>
              <a:rPr lang="en-US" b="1" dirty="0">
                <a:solidFill>
                  <a:srgbClr val="0070C0"/>
                </a:solidFill>
              </a:rPr>
              <a:t> </a:t>
            </a:r>
            <a:r>
              <a:rPr lang="en-US" b="1" dirty="0" err="1">
                <a:solidFill>
                  <a:srgbClr val="0070C0"/>
                </a:solidFill>
              </a:rPr>
              <a:t>factores</a:t>
            </a:r>
            <a:r>
              <a:rPr lang="en-US" b="1" dirty="0">
                <a:solidFill>
                  <a:srgbClr val="0070C0"/>
                </a:solidFill>
              </a:rPr>
              <a:t> de </a:t>
            </a:r>
            <a:r>
              <a:rPr lang="en-US" b="1" dirty="0" err="1">
                <a:solidFill>
                  <a:srgbClr val="0070C0"/>
                </a:solidFill>
              </a:rPr>
              <a:t>riesgo</a:t>
            </a:r>
            <a:r>
              <a:rPr lang="en-US" b="1" dirty="0">
                <a:solidFill>
                  <a:srgbClr val="0070C0"/>
                </a:solidFill>
              </a:rPr>
              <a:t>, </a:t>
            </a:r>
            <a:r>
              <a:rPr lang="en-US" b="1" dirty="0" err="1">
                <a:solidFill>
                  <a:srgbClr val="0070C0"/>
                </a:solidFill>
              </a:rPr>
              <a:t>vulnerabilidades</a:t>
            </a:r>
            <a:r>
              <a:rPr lang="en-US" b="1" dirty="0">
                <a:solidFill>
                  <a:srgbClr val="0070C0"/>
                </a:solidFill>
              </a:rPr>
              <a:t> y </a:t>
            </a:r>
            <a:r>
              <a:rPr lang="en-US" b="1" dirty="0" err="1">
                <a:solidFill>
                  <a:srgbClr val="0070C0"/>
                </a:solidFill>
              </a:rPr>
              <a:t>capacidades</a:t>
            </a:r>
            <a:r>
              <a:rPr lang="en-US" b="1" dirty="0">
                <a:solidFill>
                  <a:srgbClr val="0070C0"/>
                </a:solidFill>
              </a:rPr>
              <a:t> </a:t>
            </a:r>
            <a:r>
              <a:rPr lang="en-US" b="1" dirty="0" err="1">
                <a:solidFill>
                  <a:srgbClr val="0070C0"/>
                </a:solidFill>
              </a:rPr>
              <a:t>en</a:t>
            </a:r>
            <a:r>
              <a:rPr lang="en-US" b="1" dirty="0">
                <a:solidFill>
                  <a:srgbClr val="0070C0"/>
                </a:solidFill>
              </a:rPr>
              <a:t> el </a:t>
            </a:r>
            <a:r>
              <a:rPr lang="en-US" b="1" dirty="0" err="1">
                <a:solidFill>
                  <a:srgbClr val="0070C0"/>
                </a:solidFill>
              </a:rPr>
              <a:t>territorio</a:t>
            </a:r>
            <a:endParaRPr lang="en-US" b="1" dirty="0">
              <a:solidFill>
                <a:srgbClr val="0070C0"/>
              </a:solidFill>
            </a:endParaRPr>
          </a:p>
        </p:txBody>
      </p:sp>
      <p:pic>
        <p:nvPicPr>
          <p:cNvPr id="3076" name="Picture 4" descr="Imagen relacionada">
            <a:extLst>
              <a:ext uri="{FF2B5EF4-FFF2-40B4-BE49-F238E27FC236}">
                <a16:creationId xmlns:a16="http://schemas.microsoft.com/office/drawing/2014/main" id="{7AD83F7F-424D-43D0-A175-CE86C50761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31691"/>
          <a:stretch/>
        </p:blipFill>
        <p:spPr bwMode="auto">
          <a:xfrm>
            <a:off x="88848" y="1398140"/>
            <a:ext cx="8966304" cy="512966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ector recto de flecha 4">
            <a:extLst>
              <a:ext uri="{FF2B5EF4-FFF2-40B4-BE49-F238E27FC236}">
                <a16:creationId xmlns:a16="http://schemas.microsoft.com/office/drawing/2014/main" id="{ED8235ED-774F-4C0A-AD15-2FA4D30EA162}"/>
              </a:ext>
            </a:extLst>
          </p:cNvPr>
          <p:cNvCxnSpPr>
            <a:cxnSpLocks/>
            <a:stCxn id="6" idx="3"/>
          </p:cNvCxnSpPr>
          <p:nvPr/>
        </p:nvCxnSpPr>
        <p:spPr>
          <a:xfrm flipV="1">
            <a:off x="6222878" y="5701615"/>
            <a:ext cx="965226" cy="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5F73F5AE-5E14-4759-8AF9-2AB7C33BDE03}"/>
              </a:ext>
            </a:extLst>
          </p:cNvPr>
          <p:cNvSpPr txBox="1"/>
          <p:nvPr/>
        </p:nvSpPr>
        <p:spPr>
          <a:xfrm>
            <a:off x="3924300" y="5378450"/>
            <a:ext cx="2298578" cy="646331"/>
          </a:xfrm>
          <a:prstGeom prst="rect">
            <a:avLst/>
          </a:prstGeom>
          <a:noFill/>
        </p:spPr>
        <p:txBody>
          <a:bodyPr wrap="none" rtlCol="0">
            <a:spAutoFit/>
          </a:bodyPr>
          <a:lstStyle/>
          <a:p>
            <a:r>
              <a:rPr lang="es-CL" dirty="0">
                <a:latin typeface="Arial Narrow" panose="020B0606020202030204" pitchFamily="34" charset="0"/>
              </a:rPr>
              <a:t>Vulnerabilidad de la casa</a:t>
            </a:r>
          </a:p>
          <a:p>
            <a:r>
              <a:rPr lang="es-CL" dirty="0">
                <a:latin typeface="Arial Narrow" panose="020B0606020202030204" pitchFamily="34" charset="0"/>
              </a:rPr>
              <a:t>por exposición a riesgo</a:t>
            </a:r>
          </a:p>
        </p:txBody>
      </p:sp>
    </p:spTree>
    <p:extLst>
      <p:ext uri="{BB962C8B-B14F-4D97-AF65-F5344CB8AC3E}">
        <p14:creationId xmlns:p14="http://schemas.microsoft.com/office/powerpoint/2010/main" val="2973142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arcador de contenido 10">
            <a:extLst>
              <a:ext uri="{FF2B5EF4-FFF2-40B4-BE49-F238E27FC236}">
                <a16:creationId xmlns:a16="http://schemas.microsoft.com/office/drawing/2014/main" id="{9F764CA3-6763-45C9-8B93-6710053C496A}"/>
              </a:ext>
            </a:extLst>
          </p:cNvPr>
          <p:cNvSpPr>
            <a:spLocks noGrp="1"/>
          </p:cNvSpPr>
          <p:nvPr>
            <p:ph idx="18"/>
          </p:nvPr>
        </p:nvSpPr>
        <p:spPr>
          <a:xfrm>
            <a:off x="184558" y="3429000"/>
            <a:ext cx="8641942" cy="2842998"/>
          </a:xfrm>
        </p:spPr>
        <p:txBody>
          <a:bodyPr>
            <a:normAutofit fontScale="92500" lnSpcReduction="10000"/>
          </a:bodyPr>
          <a:lstStyle/>
          <a:p>
            <a:r>
              <a:rPr lang="es-CL" sz="2400" dirty="0"/>
              <a:t>En base a lo visto hasta el momento responda: </a:t>
            </a:r>
          </a:p>
          <a:p>
            <a:endParaRPr lang="es-CL" sz="2400" dirty="0"/>
          </a:p>
          <a:p>
            <a:r>
              <a:rPr lang="es-CL" sz="2400" dirty="0">
                <a:solidFill>
                  <a:schemeClr val="tx1"/>
                </a:solidFill>
              </a:rPr>
              <a:t>Respecto a las amenazas,</a:t>
            </a:r>
          </a:p>
          <a:p>
            <a:r>
              <a:rPr lang="es-CL" sz="4000" b="1" dirty="0">
                <a:solidFill>
                  <a:srgbClr val="FF0000"/>
                </a:solidFill>
                <a:effectLst>
                  <a:outerShdw blurRad="38100" dist="38100" dir="2700000" algn="tl">
                    <a:srgbClr val="000000">
                      <a:alpha val="43137"/>
                    </a:srgbClr>
                  </a:outerShdw>
                </a:effectLst>
              </a:rPr>
              <a:t>¿Qué tipos de amenazas hay en su territorio que los puede hacer vulnerables al daño?</a:t>
            </a:r>
          </a:p>
          <a:p>
            <a:pPr marL="342900" indent="-342900">
              <a:buFont typeface="+mj-lt"/>
              <a:buAutoNum type="arabicPeriod"/>
            </a:pPr>
            <a:endParaRPr lang="es-CL" sz="2400" dirty="0">
              <a:solidFill>
                <a:schemeClr val="tx1"/>
              </a:solidFill>
            </a:endParaRPr>
          </a:p>
        </p:txBody>
      </p:sp>
      <p:sp>
        <p:nvSpPr>
          <p:cNvPr id="9" name="Marcador de contenido 8">
            <a:extLst>
              <a:ext uri="{FF2B5EF4-FFF2-40B4-BE49-F238E27FC236}">
                <a16:creationId xmlns:a16="http://schemas.microsoft.com/office/drawing/2014/main" id="{27EB81CD-AA86-421D-BCB7-AA7C3731501C}"/>
              </a:ext>
            </a:extLst>
          </p:cNvPr>
          <p:cNvSpPr>
            <a:spLocks noGrp="1"/>
          </p:cNvSpPr>
          <p:nvPr>
            <p:ph sz="quarter" idx="12"/>
          </p:nvPr>
        </p:nvSpPr>
        <p:spPr>
          <a:xfrm>
            <a:off x="184558" y="2379328"/>
            <a:ext cx="8553042" cy="884571"/>
          </a:xfrm>
        </p:spPr>
        <p:txBody>
          <a:bodyPr>
            <a:normAutofit/>
          </a:bodyPr>
          <a:lstStyle/>
          <a:p>
            <a:pPr algn="ctr"/>
            <a:r>
              <a:rPr lang="es-CL" sz="4000" dirty="0"/>
              <a:t>REVISANDO LA LECCIÓN:</a:t>
            </a:r>
          </a:p>
        </p:txBody>
      </p:sp>
      <p:pic>
        <p:nvPicPr>
          <p:cNvPr id="3074" name="Picture 2" descr="Resultado de imagen para evaluacion">
            <a:extLst>
              <a:ext uri="{FF2B5EF4-FFF2-40B4-BE49-F238E27FC236}">
                <a16:creationId xmlns:a16="http://schemas.microsoft.com/office/drawing/2014/main" id="{E7B82D5F-860E-46A7-ACAC-B403F06B58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2413" y="414965"/>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80773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0A68FD5-CBA3-42B0-A049-689DED1C5D5B}"/>
              </a:ext>
            </a:extLst>
          </p:cNvPr>
          <p:cNvPicPr>
            <a:picLocks noChangeAspect="1"/>
          </p:cNvPicPr>
          <p:nvPr/>
        </p:nvPicPr>
        <p:blipFill rotWithShape="1">
          <a:blip r:embed="rId3"/>
          <a:srcRect l="31009" t="17259" r="17431" b="11631"/>
          <a:stretch/>
        </p:blipFill>
        <p:spPr>
          <a:xfrm>
            <a:off x="343950" y="78815"/>
            <a:ext cx="8363822" cy="6488657"/>
          </a:xfrm>
          <a:prstGeom prst="rect">
            <a:avLst/>
          </a:prstGeom>
        </p:spPr>
      </p:pic>
    </p:spTree>
    <p:extLst>
      <p:ext uri="{BB962C8B-B14F-4D97-AF65-F5344CB8AC3E}">
        <p14:creationId xmlns:p14="http://schemas.microsoft.com/office/powerpoint/2010/main" val="25080887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17500" y="1996580"/>
            <a:ext cx="4321612" cy="4556620"/>
          </a:xfrm>
        </p:spPr>
        <p:txBody>
          <a:bodyPr>
            <a:noAutofit/>
          </a:bodyPr>
          <a:lstStyle/>
          <a:p>
            <a:pPr marL="0" indent="0" algn="just">
              <a:buNone/>
            </a:pPr>
            <a:r>
              <a:rPr lang="es-CL" sz="2400" b="1" dirty="0">
                <a:solidFill>
                  <a:srgbClr val="FF0000"/>
                </a:solidFill>
              </a:rPr>
              <a:t>Observar:</a:t>
            </a:r>
          </a:p>
          <a:p>
            <a:pPr marL="0" indent="0" algn="just">
              <a:buNone/>
            </a:pPr>
            <a:r>
              <a:rPr lang="es-CL" sz="2400" dirty="0">
                <a:solidFill>
                  <a:schemeClr val="accent5">
                    <a:lumMod val="75000"/>
                  </a:schemeClr>
                </a:solidFill>
              </a:rPr>
              <a:t>Es muy importante observar y conocer nuestra zona ante el riesgo de una eventual situación de emergencia, y que nos permita actuar con eficiencia. </a:t>
            </a:r>
          </a:p>
          <a:p>
            <a:pPr marL="0" indent="0" algn="just">
              <a:buNone/>
            </a:pPr>
            <a:r>
              <a:rPr lang="es-CL" sz="2400" b="1" dirty="0">
                <a:solidFill>
                  <a:schemeClr val="accent5">
                    <a:lumMod val="75000"/>
                  </a:schemeClr>
                </a:solidFill>
              </a:rPr>
              <a:t>Ejemplo</a:t>
            </a:r>
            <a:r>
              <a:rPr lang="es-CL" sz="2400" dirty="0">
                <a:solidFill>
                  <a:schemeClr val="accent5">
                    <a:lumMod val="75000"/>
                  </a:schemeClr>
                </a:solidFill>
              </a:rPr>
              <a:t>…“conocer las vías de escape, posibles obstáculos en el camino, identificar si hay personas con dificultad para movilizarse solas, </a:t>
            </a:r>
            <a:r>
              <a:rPr lang="es-CL" sz="2400" dirty="0" err="1">
                <a:solidFill>
                  <a:schemeClr val="accent5">
                    <a:lumMod val="75000"/>
                  </a:schemeClr>
                </a:solidFill>
              </a:rPr>
              <a:t>etc</a:t>
            </a:r>
            <a:r>
              <a:rPr lang="es-CL" sz="2400" dirty="0">
                <a:solidFill>
                  <a:schemeClr val="accent5">
                    <a:lumMod val="75000"/>
                  </a:schemeClr>
                </a:solidFill>
              </a:rPr>
              <a:t>”.</a:t>
            </a:r>
          </a:p>
          <a:p>
            <a:pPr marL="0" indent="0" algn="just">
              <a:buNone/>
            </a:pPr>
            <a:endParaRPr lang="es-CL" sz="2400" dirty="0">
              <a:solidFill>
                <a:schemeClr val="accent5">
                  <a:lumMod val="75000"/>
                </a:schemeClr>
              </a:solidFill>
            </a:endParaRPr>
          </a:p>
          <a:p>
            <a:pPr marL="0" indent="0" algn="just">
              <a:buNone/>
            </a:pPr>
            <a:endParaRPr lang="es-CL" sz="2400" dirty="0"/>
          </a:p>
        </p:txBody>
      </p:sp>
      <p:sp>
        <p:nvSpPr>
          <p:cNvPr id="4" name="Título 1"/>
          <p:cNvSpPr>
            <a:spLocks noGrp="1"/>
          </p:cNvSpPr>
          <p:nvPr>
            <p:ph type="title"/>
          </p:nvPr>
        </p:nvSpPr>
        <p:spPr>
          <a:solidFill>
            <a:schemeClr val="accent1"/>
          </a:solidFill>
        </p:spPr>
        <p:txBody>
          <a:bodyPr>
            <a:normAutofit/>
          </a:bodyPr>
          <a:lstStyle/>
          <a:p>
            <a:pPr algn="ctr"/>
            <a:r>
              <a:rPr lang="es-CL" sz="2400" b="1" dirty="0">
                <a:solidFill>
                  <a:schemeClr val="bg1"/>
                </a:solidFill>
              </a:rPr>
              <a:t>¿Cómo puede la Comunidad organizada aportar para minimizar los daños frente a una situación de Emergencia y/o Desastre?</a:t>
            </a:r>
            <a:endParaRPr lang="es-CL" sz="2400" dirty="0"/>
          </a:p>
        </p:txBody>
      </p:sp>
      <p:pic>
        <p:nvPicPr>
          <p:cNvPr id="1026" name="Picture 2" descr="Resultado de imagen para observar">
            <a:extLst>
              <a:ext uri="{FF2B5EF4-FFF2-40B4-BE49-F238E27FC236}">
                <a16:creationId xmlns:a16="http://schemas.microsoft.com/office/drawing/2014/main" id="{7BED36F5-04D9-417F-8CE5-A77E88FD14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682" y="1996580"/>
            <a:ext cx="3819609" cy="3808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40452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42667" y="1690689"/>
            <a:ext cx="4548115" cy="4813300"/>
          </a:xfrm>
        </p:spPr>
        <p:txBody>
          <a:bodyPr>
            <a:noAutofit/>
          </a:bodyPr>
          <a:lstStyle/>
          <a:p>
            <a:pPr marL="0" indent="0" algn="just">
              <a:buNone/>
            </a:pPr>
            <a:endParaRPr lang="es-CL" sz="2400" dirty="0">
              <a:solidFill>
                <a:schemeClr val="accent5">
                  <a:lumMod val="75000"/>
                </a:schemeClr>
              </a:solidFill>
            </a:endParaRPr>
          </a:p>
          <a:p>
            <a:pPr marL="0" indent="0" algn="just">
              <a:buNone/>
            </a:pPr>
            <a:r>
              <a:rPr lang="es-CL" sz="2400" b="1" dirty="0">
                <a:solidFill>
                  <a:srgbClr val="FF0000"/>
                </a:solidFill>
              </a:rPr>
              <a:t>Preparar:</a:t>
            </a:r>
          </a:p>
          <a:p>
            <a:pPr marL="0" indent="0" algn="just">
              <a:buNone/>
            </a:pPr>
            <a:r>
              <a:rPr lang="es-CL" sz="2400" dirty="0">
                <a:solidFill>
                  <a:schemeClr val="accent5">
                    <a:lumMod val="75000"/>
                  </a:schemeClr>
                </a:solidFill>
              </a:rPr>
              <a:t>Determinar con anticipación situaciones que pudiesen producir una emergencia, para “evitar que ocurran” y en caso contrario “generar el menor daño”. </a:t>
            </a:r>
          </a:p>
          <a:p>
            <a:pPr marL="0" indent="0" algn="just">
              <a:buNone/>
            </a:pPr>
            <a:r>
              <a:rPr lang="es-CL" sz="2400" b="1" dirty="0">
                <a:solidFill>
                  <a:schemeClr val="accent5">
                    <a:lumMod val="75000"/>
                  </a:schemeClr>
                </a:solidFill>
              </a:rPr>
              <a:t>Ejemplo</a:t>
            </a:r>
            <a:r>
              <a:rPr lang="es-CL" sz="2400" dirty="0">
                <a:solidFill>
                  <a:schemeClr val="accent5">
                    <a:lumMod val="75000"/>
                  </a:schemeClr>
                </a:solidFill>
              </a:rPr>
              <a:t>… “conocer formas de evacuación (saber cuándo y cómo evacuar) en sectores cerca del mar, poblados cerca de cerros y sectores factibles de derrumbes e inundación, etc. ”</a:t>
            </a:r>
          </a:p>
          <a:p>
            <a:pPr marL="0" indent="0" algn="just">
              <a:buNone/>
            </a:pPr>
            <a:endParaRPr lang="es-CL" sz="2400" dirty="0">
              <a:solidFill>
                <a:schemeClr val="accent5">
                  <a:lumMod val="75000"/>
                </a:schemeClr>
              </a:solidFill>
            </a:endParaRPr>
          </a:p>
          <a:p>
            <a:pPr marL="0" indent="0" algn="just">
              <a:buNone/>
            </a:pPr>
            <a:endParaRPr lang="es-CL" sz="2400" dirty="0"/>
          </a:p>
        </p:txBody>
      </p:sp>
      <p:sp>
        <p:nvSpPr>
          <p:cNvPr id="4" name="Título 1"/>
          <p:cNvSpPr>
            <a:spLocks noGrp="1"/>
          </p:cNvSpPr>
          <p:nvPr>
            <p:ph type="title"/>
          </p:nvPr>
        </p:nvSpPr>
        <p:spPr>
          <a:solidFill>
            <a:schemeClr val="accent1"/>
          </a:solidFill>
        </p:spPr>
        <p:txBody>
          <a:bodyPr>
            <a:normAutofit/>
          </a:bodyPr>
          <a:lstStyle/>
          <a:p>
            <a:pPr algn="ctr"/>
            <a:r>
              <a:rPr lang="es-CL" sz="2400" b="1" dirty="0">
                <a:solidFill>
                  <a:schemeClr val="bg1"/>
                </a:solidFill>
              </a:rPr>
              <a:t>¿Cómo puede la Comunidad organizada aportar para minimizar los daños frente a una situación de Emergencia y/o Desastre?</a:t>
            </a:r>
            <a:endParaRPr lang="es-CL" sz="2400" dirty="0"/>
          </a:p>
        </p:txBody>
      </p:sp>
      <p:pic>
        <p:nvPicPr>
          <p:cNvPr id="2050" name="Picture 2" descr="Imagen relacionada">
            <a:extLst>
              <a:ext uri="{FF2B5EF4-FFF2-40B4-BE49-F238E27FC236}">
                <a16:creationId xmlns:a16="http://schemas.microsoft.com/office/drawing/2014/main" id="{688AB035-E7A6-4C29-9D39-04CD01A46DC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7162"/>
          <a:stretch/>
        </p:blipFill>
        <p:spPr bwMode="auto">
          <a:xfrm>
            <a:off x="5478419" y="1886840"/>
            <a:ext cx="3036931" cy="4526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10588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solidFill>
            <a:schemeClr val="accent1"/>
          </a:solidFill>
        </p:spPr>
        <p:txBody>
          <a:bodyPr>
            <a:normAutofit/>
          </a:bodyPr>
          <a:lstStyle/>
          <a:p>
            <a:pPr algn="ctr"/>
            <a:r>
              <a:rPr lang="es-CL" sz="2400" b="1" dirty="0">
                <a:solidFill>
                  <a:schemeClr val="bg1"/>
                </a:solidFill>
              </a:rPr>
              <a:t>¿Cómo puede la Comunidad organizada aportar para minimizar los daños frente a una situación de Emergencia y/o Desastre? </a:t>
            </a:r>
            <a:r>
              <a:rPr lang="es-CL" sz="2400" dirty="0"/>
              <a:t>	</a:t>
            </a:r>
          </a:p>
        </p:txBody>
      </p:sp>
      <p:sp>
        <p:nvSpPr>
          <p:cNvPr id="6" name="Marcador de contenido 2"/>
          <p:cNvSpPr>
            <a:spLocks noGrp="1"/>
          </p:cNvSpPr>
          <p:nvPr>
            <p:ph idx="1"/>
          </p:nvPr>
        </p:nvSpPr>
        <p:spPr>
          <a:xfrm>
            <a:off x="396729" y="1868489"/>
            <a:ext cx="3603072" cy="4633911"/>
          </a:xfrm>
        </p:spPr>
        <p:txBody>
          <a:bodyPr>
            <a:noAutofit/>
          </a:bodyPr>
          <a:lstStyle/>
          <a:p>
            <a:pPr marL="0" indent="0" algn="just">
              <a:buNone/>
            </a:pPr>
            <a:r>
              <a:rPr lang="es-CL" sz="2400" b="1" dirty="0">
                <a:solidFill>
                  <a:srgbClr val="FF0000"/>
                </a:solidFill>
              </a:rPr>
              <a:t>Organizar:</a:t>
            </a:r>
          </a:p>
          <a:p>
            <a:pPr marL="0" indent="0" algn="just">
              <a:buNone/>
            </a:pPr>
            <a:r>
              <a:rPr lang="es-CL" sz="2400" dirty="0">
                <a:solidFill>
                  <a:schemeClr val="accent5">
                    <a:lumMod val="75000"/>
                  </a:schemeClr>
                </a:solidFill>
              </a:rPr>
              <a:t>Definir los roles de cada integrante de la comunidad que cumplirá ante una situación de emergencia ya que al saber cada uno su función se evita el caos, y permite un actuar más eficiente y resguardar la integridad de las personas.</a:t>
            </a:r>
          </a:p>
          <a:p>
            <a:pPr marL="0" indent="0" algn="just">
              <a:buNone/>
            </a:pPr>
            <a:endParaRPr lang="es-CL" sz="2400" dirty="0">
              <a:solidFill>
                <a:schemeClr val="accent5">
                  <a:lumMod val="75000"/>
                </a:schemeClr>
              </a:solidFill>
            </a:endParaRPr>
          </a:p>
        </p:txBody>
      </p:sp>
      <p:pic>
        <p:nvPicPr>
          <p:cNvPr id="3076" name="Picture 4" descr="Resultado de imagen para roles">
            <a:extLst>
              <a:ext uri="{FF2B5EF4-FFF2-40B4-BE49-F238E27FC236}">
                <a16:creationId xmlns:a16="http://schemas.microsoft.com/office/drawing/2014/main" id="{01E1164F-1D0A-468F-A55A-F316DA610F6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9801" y="1868489"/>
            <a:ext cx="4973419" cy="3961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49200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solidFill>
            <a:schemeClr val="accent1"/>
          </a:solidFill>
        </p:spPr>
        <p:txBody>
          <a:bodyPr>
            <a:normAutofit/>
          </a:bodyPr>
          <a:lstStyle/>
          <a:p>
            <a:pPr algn="ctr"/>
            <a:r>
              <a:rPr lang="es-CL" sz="2400" b="1" dirty="0">
                <a:solidFill>
                  <a:schemeClr val="bg1"/>
                </a:solidFill>
              </a:rPr>
              <a:t>¿Cómo puede la Comunidad organizada aportar para minimizar los daños frente a una situación de Emergencia y/o Desastre? </a:t>
            </a:r>
            <a:r>
              <a:rPr lang="es-CL" sz="2400" dirty="0"/>
              <a:t>	</a:t>
            </a:r>
          </a:p>
        </p:txBody>
      </p:sp>
      <p:sp>
        <p:nvSpPr>
          <p:cNvPr id="6" name="Marcador de contenido 2"/>
          <p:cNvSpPr>
            <a:spLocks noGrp="1"/>
          </p:cNvSpPr>
          <p:nvPr>
            <p:ph idx="1"/>
          </p:nvPr>
        </p:nvSpPr>
        <p:spPr>
          <a:xfrm>
            <a:off x="457201" y="1868489"/>
            <a:ext cx="4133850" cy="4633911"/>
          </a:xfrm>
        </p:spPr>
        <p:txBody>
          <a:bodyPr>
            <a:noAutofit/>
          </a:bodyPr>
          <a:lstStyle/>
          <a:p>
            <a:pPr marL="0" indent="0" algn="just">
              <a:buNone/>
            </a:pPr>
            <a:endParaRPr lang="es-CL" sz="2400" dirty="0">
              <a:solidFill>
                <a:schemeClr val="accent5">
                  <a:lumMod val="75000"/>
                </a:schemeClr>
              </a:solidFill>
            </a:endParaRPr>
          </a:p>
          <a:p>
            <a:pPr marL="0" indent="0" algn="just">
              <a:buNone/>
            </a:pPr>
            <a:r>
              <a:rPr lang="es-CL" sz="2400" b="1" dirty="0">
                <a:solidFill>
                  <a:srgbClr val="FF0000"/>
                </a:solidFill>
              </a:rPr>
              <a:t>Capacitar:</a:t>
            </a:r>
          </a:p>
          <a:p>
            <a:pPr marL="0" indent="0" algn="just">
              <a:buNone/>
            </a:pPr>
            <a:r>
              <a:rPr lang="es-CL" sz="2400" dirty="0">
                <a:solidFill>
                  <a:schemeClr val="accent5">
                    <a:lumMod val="75000"/>
                  </a:schemeClr>
                </a:solidFill>
              </a:rPr>
              <a:t>Generar instancias de capacitación en diversas áreas (Prevención de riesgos, RCP, contención emocional, primera ayuda psicológica, </a:t>
            </a:r>
            <a:r>
              <a:rPr lang="es-CL" sz="2400" dirty="0" err="1">
                <a:solidFill>
                  <a:schemeClr val="accent5">
                    <a:lumMod val="75000"/>
                  </a:schemeClr>
                </a:solidFill>
              </a:rPr>
              <a:t>etc</a:t>
            </a:r>
            <a:r>
              <a:rPr lang="es-CL" sz="2400" dirty="0">
                <a:solidFill>
                  <a:schemeClr val="accent5">
                    <a:lumMod val="75000"/>
                  </a:schemeClr>
                </a:solidFill>
              </a:rPr>
              <a:t>), para que la comunidad se encuentre preparada ante la ocurrencia de un evento de emergencia mayor o desastre.</a:t>
            </a:r>
            <a:endParaRPr lang="es-CL" sz="2400" dirty="0"/>
          </a:p>
        </p:txBody>
      </p:sp>
      <p:pic>
        <p:nvPicPr>
          <p:cNvPr id="4098" name="Picture 2" descr="Imagen relacionada">
            <a:extLst>
              <a:ext uri="{FF2B5EF4-FFF2-40B4-BE49-F238E27FC236}">
                <a16:creationId xmlns:a16="http://schemas.microsoft.com/office/drawing/2014/main" id="{656A6B7F-7538-404D-AE8A-23E25DC82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1051" y="2189527"/>
            <a:ext cx="4425192" cy="36676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61561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28650" y="1800225"/>
            <a:ext cx="7886700" cy="4351338"/>
          </a:xfrm>
        </p:spPr>
        <p:txBody>
          <a:bodyPr>
            <a:normAutofit/>
          </a:bodyPr>
          <a:lstStyle/>
          <a:p>
            <a:pPr marL="0" indent="0" algn="ctr">
              <a:buNone/>
            </a:pPr>
            <a:endParaRPr lang="es-CL" sz="2400" dirty="0">
              <a:solidFill>
                <a:schemeClr val="accent5">
                  <a:lumMod val="75000"/>
                </a:schemeClr>
              </a:solidFill>
              <a:latin typeface="Comic Sans MS" panose="030F0702030302020204" pitchFamily="66" charset="0"/>
            </a:endParaRPr>
          </a:p>
          <a:p>
            <a:pPr marL="0" indent="0" algn="ctr">
              <a:buNone/>
            </a:pPr>
            <a:r>
              <a:rPr lang="es-CL" b="1" dirty="0">
                <a:solidFill>
                  <a:schemeClr val="accent5">
                    <a:lumMod val="75000"/>
                  </a:schemeClr>
                </a:solidFill>
                <a:latin typeface="Calibri" panose="020F0502020204030204" pitchFamily="34" charset="0"/>
                <a:cs typeface="Calibri" panose="020F0502020204030204" pitchFamily="34" charset="0"/>
              </a:rPr>
              <a:t>El fin de estas acciones es</a:t>
            </a:r>
            <a:r>
              <a:rPr lang="es-CL" sz="2400" dirty="0">
                <a:solidFill>
                  <a:schemeClr val="accent5">
                    <a:lumMod val="75000"/>
                  </a:schemeClr>
                </a:solidFill>
                <a:latin typeface="Calibri" panose="020F0502020204030204" pitchFamily="34" charset="0"/>
                <a:cs typeface="Calibri" panose="020F0502020204030204" pitchFamily="34" charset="0"/>
              </a:rPr>
              <a:t>:</a:t>
            </a:r>
          </a:p>
          <a:p>
            <a:pPr marL="0" indent="0" algn="ctr">
              <a:lnSpc>
                <a:spcPct val="150000"/>
              </a:lnSpc>
              <a:buNone/>
            </a:pPr>
            <a:r>
              <a:rPr lang="es-CL" sz="2400" dirty="0">
                <a:solidFill>
                  <a:schemeClr val="accent5">
                    <a:lumMod val="75000"/>
                  </a:schemeClr>
                </a:solidFill>
                <a:cs typeface="Arial" panose="020B0604020202020204" pitchFamily="34" charset="0"/>
              </a:rPr>
              <a:t>Generar una cultura de preparación del riesgo, donde las Instituciones junto a la Comunidad organizada funcionen en conjunto para EVITAR emergencias y/o desastres… y en caso de ocurrir ANTICIPARSE a los hechos que permita tener una REACCIÓN efectiva y MINIMIZAR los efectos negativos.</a:t>
            </a:r>
          </a:p>
          <a:p>
            <a:pPr marL="0" indent="0" algn="ctr">
              <a:buNone/>
            </a:pPr>
            <a:endParaRPr lang="es-CL" sz="2400" dirty="0">
              <a:solidFill>
                <a:schemeClr val="accent5">
                  <a:lumMod val="75000"/>
                </a:schemeClr>
              </a:solidFill>
              <a:latin typeface="Comic Sans MS" panose="030F0702030302020204" pitchFamily="66" charset="0"/>
            </a:endParaRPr>
          </a:p>
        </p:txBody>
      </p:sp>
      <p:sp>
        <p:nvSpPr>
          <p:cNvPr id="4" name="Título 1"/>
          <p:cNvSpPr>
            <a:spLocks noGrp="1"/>
          </p:cNvSpPr>
          <p:nvPr>
            <p:ph type="title"/>
          </p:nvPr>
        </p:nvSpPr>
        <p:spPr>
          <a:solidFill>
            <a:schemeClr val="accent1"/>
          </a:solidFill>
        </p:spPr>
        <p:txBody>
          <a:bodyPr>
            <a:normAutofit/>
          </a:bodyPr>
          <a:lstStyle/>
          <a:p>
            <a:pPr algn="ctr"/>
            <a:r>
              <a:rPr lang="es-CL" sz="2400" b="1" dirty="0">
                <a:solidFill>
                  <a:schemeClr val="bg1"/>
                </a:solidFill>
              </a:rPr>
              <a:t>¿Cómo puede la Comunidad organizada aportar para minimizar los daños frente a una situación de Emergencia y/o Desastre? </a:t>
            </a:r>
            <a:r>
              <a:rPr lang="es-CL" sz="2400" dirty="0"/>
              <a:t>	</a:t>
            </a:r>
          </a:p>
        </p:txBody>
      </p:sp>
      <p:sp>
        <p:nvSpPr>
          <p:cNvPr id="2" name="Flecha: a la derecha 1">
            <a:extLst>
              <a:ext uri="{FF2B5EF4-FFF2-40B4-BE49-F238E27FC236}">
                <a16:creationId xmlns:a16="http://schemas.microsoft.com/office/drawing/2014/main" id="{F6200AB3-3195-441D-A1BF-52DE617BF425}"/>
              </a:ext>
            </a:extLst>
          </p:cNvPr>
          <p:cNvSpPr/>
          <p:nvPr/>
        </p:nvSpPr>
        <p:spPr>
          <a:xfrm>
            <a:off x="3631688" y="5565776"/>
            <a:ext cx="476758" cy="1171574"/>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Pergamino: horizontal 4">
            <a:extLst>
              <a:ext uri="{FF2B5EF4-FFF2-40B4-BE49-F238E27FC236}">
                <a16:creationId xmlns:a16="http://schemas.microsoft.com/office/drawing/2014/main" id="{EF3EAC7A-325A-428A-9BD5-B4965EF8B3CC}"/>
              </a:ext>
            </a:extLst>
          </p:cNvPr>
          <p:cNvSpPr/>
          <p:nvPr/>
        </p:nvSpPr>
        <p:spPr>
          <a:xfrm>
            <a:off x="4299169" y="5565776"/>
            <a:ext cx="3543300" cy="1171574"/>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3200" dirty="0">
                <a:effectLst>
                  <a:outerShdw blurRad="38100" dist="38100" dir="2700000" algn="tl">
                    <a:srgbClr val="000000">
                      <a:alpha val="43137"/>
                    </a:srgbClr>
                  </a:outerShdw>
                </a:effectLst>
              </a:rPr>
              <a:t>Contar con un plan</a:t>
            </a:r>
          </a:p>
        </p:txBody>
      </p:sp>
    </p:spTree>
    <p:extLst>
      <p:ext uri="{BB962C8B-B14F-4D97-AF65-F5344CB8AC3E}">
        <p14:creationId xmlns:p14="http://schemas.microsoft.com/office/powerpoint/2010/main" val="3971445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p:cNvPicPr>
            <a:picLocks noChangeAspect="1"/>
          </p:cNvPicPr>
          <p:nvPr/>
        </p:nvPicPr>
        <p:blipFill>
          <a:blip r:embed="rId3"/>
          <a:stretch>
            <a:fillRect/>
          </a:stretch>
        </p:blipFill>
        <p:spPr>
          <a:xfrm rot="299386">
            <a:off x="6132975" y="2291652"/>
            <a:ext cx="2745889" cy="3612463"/>
          </a:xfrm>
          <a:prstGeom prst="rect">
            <a:avLst/>
          </a:prstGeom>
        </p:spPr>
      </p:pic>
      <p:sp>
        <p:nvSpPr>
          <p:cNvPr id="2" name="object 2"/>
          <p:cNvSpPr/>
          <p:nvPr/>
        </p:nvSpPr>
        <p:spPr>
          <a:xfrm>
            <a:off x="8414004" y="0"/>
            <a:ext cx="283845" cy="861060"/>
          </a:xfrm>
          <a:custGeom>
            <a:avLst/>
            <a:gdLst/>
            <a:ahLst/>
            <a:cxnLst/>
            <a:rect l="l" t="t" r="r" b="b"/>
            <a:pathLst>
              <a:path w="283845" h="861060">
                <a:moveTo>
                  <a:pt x="0" y="861060"/>
                </a:moveTo>
                <a:lnTo>
                  <a:pt x="283464" y="861060"/>
                </a:lnTo>
                <a:lnTo>
                  <a:pt x="283464" y="0"/>
                </a:lnTo>
                <a:lnTo>
                  <a:pt x="0" y="0"/>
                </a:lnTo>
                <a:lnTo>
                  <a:pt x="0" y="861060"/>
                </a:lnTo>
                <a:close/>
              </a:path>
            </a:pathLst>
          </a:custGeom>
          <a:solidFill>
            <a:srgbClr val="006CB7"/>
          </a:solidFill>
        </p:spPr>
        <p:txBody>
          <a:bodyPr wrap="square" lIns="0" tIns="0" rIns="0" bIns="0" rtlCol="0"/>
          <a:lstStyle/>
          <a:p>
            <a:endParaRPr>
              <a:solidFill>
                <a:prstClr val="black"/>
              </a:solidFill>
            </a:endParaRPr>
          </a:p>
        </p:txBody>
      </p:sp>
      <p:sp>
        <p:nvSpPr>
          <p:cNvPr id="3" name="object 3"/>
          <p:cNvSpPr/>
          <p:nvPr/>
        </p:nvSpPr>
        <p:spPr>
          <a:xfrm>
            <a:off x="8468868" y="0"/>
            <a:ext cx="675130" cy="1128522"/>
          </a:xfrm>
          <a:prstGeom prst="rect">
            <a:avLst/>
          </a:prstGeom>
          <a:blipFill>
            <a:blip r:embed="rId4"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8697468" y="0"/>
            <a:ext cx="347980" cy="861060"/>
          </a:xfrm>
          <a:custGeom>
            <a:avLst/>
            <a:gdLst/>
            <a:ahLst/>
            <a:cxnLst/>
            <a:rect l="l" t="t" r="r" b="b"/>
            <a:pathLst>
              <a:path w="347979" h="861060">
                <a:moveTo>
                  <a:pt x="0" y="861060"/>
                </a:moveTo>
                <a:lnTo>
                  <a:pt x="347472" y="861060"/>
                </a:lnTo>
                <a:lnTo>
                  <a:pt x="347472" y="0"/>
                </a:lnTo>
                <a:lnTo>
                  <a:pt x="0" y="0"/>
                </a:lnTo>
                <a:lnTo>
                  <a:pt x="0" y="861060"/>
                </a:lnTo>
                <a:close/>
              </a:path>
            </a:pathLst>
          </a:custGeom>
          <a:solidFill>
            <a:srgbClr val="EE4144"/>
          </a:solidFill>
        </p:spPr>
        <p:txBody>
          <a:bodyPr wrap="square" lIns="0" tIns="0" rIns="0" bIns="0" rtlCol="0"/>
          <a:lstStyle/>
          <a:p>
            <a:endParaRPr>
              <a:solidFill>
                <a:prstClr val="black"/>
              </a:solidFill>
            </a:endParaRPr>
          </a:p>
        </p:txBody>
      </p:sp>
      <p:sp>
        <p:nvSpPr>
          <p:cNvPr id="5" name="object 5"/>
          <p:cNvSpPr/>
          <p:nvPr/>
        </p:nvSpPr>
        <p:spPr>
          <a:xfrm>
            <a:off x="8189861" y="6187307"/>
            <a:ext cx="654876" cy="670691"/>
          </a:xfrm>
          <a:prstGeom prst="rect">
            <a:avLst/>
          </a:prstGeom>
          <a:blipFill>
            <a:blip r:embed="rId5" cstate="print"/>
            <a:stretch>
              <a:fillRect/>
            </a:stretch>
          </a:blipFill>
        </p:spPr>
        <p:txBody>
          <a:bodyPr wrap="square" lIns="0" tIns="0" rIns="0" bIns="0" rtlCol="0"/>
          <a:lstStyle/>
          <a:p>
            <a:endParaRPr>
              <a:solidFill>
                <a:prstClr val="black"/>
              </a:solidFill>
            </a:endParaRPr>
          </a:p>
        </p:txBody>
      </p:sp>
      <p:sp>
        <p:nvSpPr>
          <p:cNvPr id="6" name="object 6"/>
          <p:cNvSpPr/>
          <p:nvPr/>
        </p:nvSpPr>
        <p:spPr>
          <a:xfrm>
            <a:off x="8414004" y="6400799"/>
            <a:ext cx="283845" cy="457200"/>
          </a:xfrm>
          <a:custGeom>
            <a:avLst/>
            <a:gdLst/>
            <a:ahLst/>
            <a:cxnLst/>
            <a:rect l="l" t="t" r="r" b="b"/>
            <a:pathLst>
              <a:path w="283845" h="457200">
                <a:moveTo>
                  <a:pt x="0" y="457199"/>
                </a:moveTo>
                <a:lnTo>
                  <a:pt x="283464" y="457199"/>
                </a:lnTo>
                <a:lnTo>
                  <a:pt x="283464" y="0"/>
                </a:lnTo>
                <a:lnTo>
                  <a:pt x="0" y="0"/>
                </a:lnTo>
                <a:lnTo>
                  <a:pt x="0" y="457199"/>
                </a:lnTo>
                <a:close/>
              </a:path>
            </a:pathLst>
          </a:custGeom>
          <a:solidFill>
            <a:srgbClr val="006CB7"/>
          </a:solidFill>
        </p:spPr>
        <p:txBody>
          <a:bodyPr wrap="square" lIns="0" tIns="0" rIns="0" bIns="0" rtlCol="0"/>
          <a:lstStyle/>
          <a:p>
            <a:endParaRPr>
              <a:solidFill>
                <a:prstClr val="black"/>
              </a:solidFill>
            </a:endParaRPr>
          </a:p>
        </p:txBody>
      </p:sp>
      <p:sp>
        <p:nvSpPr>
          <p:cNvPr id="7" name="object 7"/>
          <p:cNvSpPr/>
          <p:nvPr/>
        </p:nvSpPr>
        <p:spPr>
          <a:xfrm>
            <a:off x="8410956" y="6123432"/>
            <a:ext cx="733043" cy="734566"/>
          </a:xfrm>
          <a:prstGeom prst="rect">
            <a:avLst/>
          </a:prstGeom>
          <a:blipFill>
            <a:blip r:embed="rId6" cstate="print"/>
            <a:stretch>
              <a:fillRect/>
            </a:stretch>
          </a:blipFill>
        </p:spPr>
        <p:txBody>
          <a:bodyPr wrap="square" lIns="0" tIns="0" rIns="0" bIns="0" rtlCol="0"/>
          <a:lstStyle/>
          <a:p>
            <a:endParaRPr>
              <a:solidFill>
                <a:prstClr val="black"/>
              </a:solidFill>
            </a:endParaRPr>
          </a:p>
        </p:txBody>
      </p:sp>
      <p:sp>
        <p:nvSpPr>
          <p:cNvPr id="8" name="object 8"/>
          <p:cNvSpPr/>
          <p:nvPr/>
        </p:nvSpPr>
        <p:spPr>
          <a:xfrm>
            <a:off x="8697468" y="6400799"/>
            <a:ext cx="347980" cy="457200"/>
          </a:xfrm>
          <a:custGeom>
            <a:avLst/>
            <a:gdLst/>
            <a:ahLst/>
            <a:cxnLst/>
            <a:rect l="l" t="t" r="r" b="b"/>
            <a:pathLst>
              <a:path w="347979" h="457200">
                <a:moveTo>
                  <a:pt x="0" y="457199"/>
                </a:moveTo>
                <a:lnTo>
                  <a:pt x="347472" y="457199"/>
                </a:lnTo>
                <a:lnTo>
                  <a:pt x="347472" y="0"/>
                </a:lnTo>
                <a:lnTo>
                  <a:pt x="0" y="0"/>
                </a:lnTo>
                <a:lnTo>
                  <a:pt x="0" y="457199"/>
                </a:lnTo>
                <a:close/>
              </a:path>
            </a:pathLst>
          </a:custGeom>
          <a:solidFill>
            <a:srgbClr val="EE4144"/>
          </a:solidFill>
        </p:spPr>
        <p:txBody>
          <a:bodyPr wrap="square" lIns="0" tIns="0" rIns="0" bIns="0" rtlCol="0"/>
          <a:lstStyle/>
          <a:p>
            <a:endParaRPr>
              <a:solidFill>
                <a:prstClr val="black"/>
              </a:solidFill>
            </a:endParaRPr>
          </a:p>
        </p:txBody>
      </p:sp>
      <p:sp>
        <p:nvSpPr>
          <p:cNvPr id="9" name="object 9"/>
          <p:cNvSpPr/>
          <p:nvPr/>
        </p:nvSpPr>
        <p:spPr>
          <a:xfrm>
            <a:off x="406908" y="0"/>
            <a:ext cx="2031492" cy="17830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0" name="Rectángulo redondeado 9"/>
          <p:cNvSpPr/>
          <p:nvPr/>
        </p:nvSpPr>
        <p:spPr>
          <a:xfrm>
            <a:off x="319850" y="178308"/>
            <a:ext cx="6755507" cy="811044"/>
          </a:xfrm>
          <a:prstGeom prst="roundRect">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L" sz="2400" dirty="0"/>
              <a:t>	</a:t>
            </a:r>
            <a:r>
              <a:rPr lang="es-CL" sz="2400" b="1" dirty="0"/>
              <a:t>CONTAR CON UN PLAN DE EMERGENCIA</a:t>
            </a:r>
          </a:p>
        </p:txBody>
      </p:sp>
      <p:sp>
        <p:nvSpPr>
          <p:cNvPr id="13" name="CuadroTexto 12"/>
          <p:cNvSpPr txBox="1"/>
          <p:nvPr/>
        </p:nvSpPr>
        <p:spPr>
          <a:xfrm>
            <a:off x="365986" y="2078868"/>
            <a:ext cx="5615090" cy="3785652"/>
          </a:xfrm>
          <a:prstGeom prst="rect">
            <a:avLst/>
          </a:prstGeom>
          <a:noFill/>
        </p:spPr>
        <p:txBody>
          <a:bodyPr wrap="square" rtlCol="0">
            <a:spAutoFit/>
          </a:bodyPr>
          <a:lstStyle/>
          <a:p>
            <a:pPr algn="just"/>
            <a:r>
              <a:rPr lang="es-CL" sz="2400" dirty="0"/>
              <a:t>Es la creación de un Plan de Emergencia, donde se registrará la utilización de todos los recursos que se tengan disponibles, reduciendo al máximo toda consecuencia a las personas y/o económicas.</a:t>
            </a:r>
          </a:p>
          <a:p>
            <a:pPr algn="just"/>
            <a:r>
              <a:rPr lang="es-CL" sz="2400" dirty="0"/>
              <a:t>Motivo por el cual siempre se debe estar preparado ante cualquier posibilidad de Emergencia, y previniendo que lo que fuese a ocurrir sea lo menos grave posible.</a:t>
            </a:r>
          </a:p>
          <a:p>
            <a:pPr algn="just"/>
            <a:endParaRPr lang="es-CL" sz="2400" dirty="0"/>
          </a:p>
        </p:txBody>
      </p:sp>
      <p:sp>
        <p:nvSpPr>
          <p:cNvPr id="16" name="Rectángulo 15"/>
          <p:cNvSpPr/>
          <p:nvPr/>
        </p:nvSpPr>
        <p:spPr>
          <a:xfrm>
            <a:off x="706296" y="1247871"/>
            <a:ext cx="7933732" cy="830997"/>
          </a:xfrm>
          <a:prstGeom prst="rect">
            <a:avLst/>
          </a:prstGeom>
        </p:spPr>
        <p:txBody>
          <a:bodyPr wrap="square">
            <a:spAutoFit/>
          </a:bodyPr>
          <a:lstStyle/>
          <a:p>
            <a:pPr marL="342900" indent="-342900" algn="ctr">
              <a:buClr>
                <a:srgbClr val="FF0000"/>
              </a:buClr>
              <a:buFont typeface="Wingdings" panose="05000000000000000000" pitchFamily="2" charset="2"/>
              <a:buChar char="Ø"/>
            </a:pPr>
            <a:r>
              <a:rPr lang="es-CL" sz="2400" b="1" dirty="0"/>
              <a:t>Es la PLANIFICACION y ORGANIZACIÓN, en este caso, de una situación de </a:t>
            </a:r>
            <a:r>
              <a:rPr lang="es-CL" sz="2400" b="1" dirty="0">
                <a:solidFill>
                  <a:srgbClr val="FF0000"/>
                </a:solidFill>
              </a:rPr>
              <a:t>EMERGENCIA (o desastre potencial)</a:t>
            </a:r>
            <a:endParaRPr lang="es-CL" sz="2400" dirty="0">
              <a:solidFill>
                <a:srgbClr val="FF0000"/>
              </a:solidFill>
            </a:endParaRPr>
          </a:p>
        </p:txBody>
      </p:sp>
      <p:sp>
        <p:nvSpPr>
          <p:cNvPr id="11" name="Pergamino: horizontal 10">
            <a:extLst>
              <a:ext uri="{FF2B5EF4-FFF2-40B4-BE49-F238E27FC236}">
                <a16:creationId xmlns:a16="http://schemas.microsoft.com/office/drawing/2014/main" id="{83330950-3F9D-455B-8B72-319C7F3EBD6A}"/>
              </a:ext>
            </a:extLst>
          </p:cNvPr>
          <p:cNvSpPr/>
          <p:nvPr/>
        </p:nvSpPr>
        <p:spPr>
          <a:xfrm>
            <a:off x="3987800" y="6085707"/>
            <a:ext cx="3695700" cy="670691"/>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b="1" dirty="0">
                <a:effectLst>
                  <a:outerShdw blurRad="38100" dist="38100" dir="2700000" algn="tl">
                    <a:srgbClr val="000000">
                      <a:alpha val="43137"/>
                    </a:srgbClr>
                  </a:outerShdw>
                </a:effectLst>
              </a:rPr>
              <a:t>A NIVEL FAMILIAR Y COMUNITARIO </a:t>
            </a:r>
          </a:p>
        </p:txBody>
      </p:sp>
    </p:spTree>
    <p:extLst>
      <p:ext uri="{BB962C8B-B14F-4D97-AF65-F5344CB8AC3E}">
        <p14:creationId xmlns:p14="http://schemas.microsoft.com/office/powerpoint/2010/main" val="16534815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8"/>
          </p:nvPr>
        </p:nvSpPr>
        <p:spPr>
          <a:xfrm>
            <a:off x="190500" y="3708400"/>
            <a:ext cx="8666897" cy="2997200"/>
          </a:xfrm>
        </p:spPr>
        <p:txBody>
          <a:bodyPr>
            <a:noAutofit/>
          </a:bodyPr>
          <a:lstStyle/>
          <a:p>
            <a:pPr algn="just"/>
            <a:endParaRPr lang="es-ES" sz="1700" dirty="0"/>
          </a:p>
          <a:p>
            <a:pPr algn="just"/>
            <a:r>
              <a:rPr lang="es-ES" sz="1700" dirty="0"/>
              <a:t>Se activa (desde el nivel comunal hasta el nivel Nacional), dependiendo del nivel de calificación de la emergencia o desastre. Cada sector reporta a ONEMI según sus competencias hacia el Centro de Alerta Temprana (CAT)</a:t>
            </a:r>
          </a:p>
          <a:p>
            <a:pPr algn="just"/>
            <a:endParaRPr lang="es-ES" sz="1700" dirty="0"/>
          </a:p>
          <a:p>
            <a:pPr algn="just"/>
            <a:r>
              <a:rPr lang="es-ES" sz="1700" dirty="0"/>
              <a:t>En el área de Salud,  Los recintos reportan hacia el Centro de alerta temprana del Centro Regulador SAMU (CAT-CR) y a Coordinador de emergencias (DESAM, Hospital)</a:t>
            </a:r>
          </a:p>
        </p:txBody>
      </p:sp>
      <p:sp>
        <p:nvSpPr>
          <p:cNvPr id="4" name="3 Marcador de contenido"/>
          <p:cNvSpPr>
            <a:spLocks noGrp="1"/>
          </p:cNvSpPr>
          <p:nvPr>
            <p:ph sz="quarter" idx="13"/>
          </p:nvPr>
        </p:nvSpPr>
        <p:spPr>
          <a:xfrm>
            <a:off x="152400" y="1803400"/>
            <a:ext cx="8724900" cy="2006600"/>
          </a:xfrm>
        </p:spPr>
        <p:txBody>
          <a:bodyPr>
            <a:noAutofit/>
          </a:bodyPr>
          <a:lstStyle/>
          <a:p>
            <a:pPr algn="ctr"/>
            <a:r>
              <a:rPr lang="es-ES" sz="2800" b="1" dirty="0">
                <a:solidFill>
                  <a:srgbClr val="FF0000"/>
                </a:solidFill>
              </a:rPr>
              <a:t>Sí.</a:t>
            </a:r>
            <a:r>
              <a:rPr lang="es-ES" sz="2800" b="1" dirty="0"/>
              <a:t> </a:t>
            </a:r>
          </a:p>
          <a:p>
            <a:pPr algn="ctr"/>
            <a:r>
              <a:rPr lang="es-ES" sz="2800" b="1" dirty="0"/>
              <a:t>El Sistema Nacional de Protección Civil que se coordina a través de la Oficina Nacional de Emergencias (ONEMI)</a:t>
            </a:r>
            <a:endParaRPr lang="es-ES" sz="2800" dirty="0"/>
          </a:p>
        </p:txBody>
      </p:sp>
      <p:sp>
        <p:nvSpPr>
          <p:cNvPr id="5" name="Título 1">
            <a:extLst>
              <a:ext uri="{FF2B5EF4-FFF2-40B4-BE49-F238E27FC236}">
                <a16:creationId xmlns:a16="http://schemas.microsoft.com/office/drawing/2014/main" id="{9A893DE4-C279-47DC-821A-CAEDDD4A9D56}"/>
              </a:ext>
            </a:extLst>
          </p:cNvPr>
          <p:cNvSpPr txBox="1">
            <a:spLocks/>
          </p:cNvSpPr>
          <p:nvPr/>
        </p:nvSpPr>
        <p:spPr>
          <a:xfrm>
            <a:off x="628650" y="301626"/>
            <a:ext cx="7886700" cy="1325563"/>
          </a:xfrm>
          <a:prstGeom prst="rect">
            <a:avLst/>
          </a:prstGeom>
          <a:solidFill>
            <a:schemeClr val="accent1"/>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600" b="1" dirty="0">
                <a:solidFill>
                  <a:schemeClr val="bg1"/>
                </a:solidFill>
              </a:rPr>
              <a:t>¿Existe alguna entidad responsable  de la ciudadanía ante el Riesgo o Emergencia?</a:t>
            </a:r>
          </a:p>
        </p:txBody>
      </p:sp>
    </p:spTree>
    <p:extLst>
      <p:ext uri="{BB962C8B-B14F-4D97-AF65-F5344CB8AC3E}">
        <p14:creationId xmlns:p14="http://schemas.microsoft.com/office/powerpoint/2010/main" val="33876969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025900" y="1511300"/>
            <a:ext cx="4559300" cy="5607124"/>
          </a:xfrm>
        </p:spPr>
        <p:txBody>
          <a:bodyPr>
            <a:normAutofit/>
          </a:bodyPr>
          <a:lstStyle/>
          <a:p>
            <a:pPr marL="0" indent="0">
              <a:buNone/>
            </a:pPr>
            <a:r>
              <a:rPr lang="es-CL" sz="2200" dirty="0">
                <a:solidFill>
                  <a:srgbClr val="0070C0"/>
                </a:solidFill>
              </a:rPr>
              <a:t>La Protección Civil, es entendida como la protección a las personas,  sus bienes y ambiente, ante una situación de riesgo colectivo, sea éste de origen natural o generado por la actividad humana.</a:t>
            </a:r>
          </a:p>
          <a:p>
            <a:pPr marL="0" indent="0">
              <a:buNone/>
            </a:pPr>
            <a:r>
              <a:rPr lang="es-CL" sz="2200" dirty="0">
                <a:solidFill>
                  <a:srgbClr val="0070C0"/>
                </a:solidFill>
              </a:rPr>
              <a:t>En Chile, este sistema se encuentra integrado  por Organismos, Servicios e Instituciones público y privado, incluyendo a las entidades de carácter voluntario y a la comunidad organizada, bajo la coordinación de la Oficina Nacional de Emergencia del Ministerio del Interior, ONEMI.</a:t>
            </a:r>
            <a:endParaRPr lang="es-CL" sz="2200" b="1" dirty="0">
              <a:solidFill>
                <a:srgbClr val="0070C0"/>
              </a:solidFill>
            </a:endParaRPr>
          </a:p>
          <a:p>
            <a:pPr marL="0" indent="0">
              <a:buNone/>
            </a:pPr>
            <a:endParaRPr lang="es-CL" sz="2200" b="1" dirty="0">
              <a:solidFill>
                <a:srgbClr val="0070C0"/>
              </a:solidFill>
            </a:endParaRPr>
          </a:p>
          <a:p>
            <a:pPr marL="0" indent="0">
              <a:buNone/>
            </a:pPr>
            <a:endParaRPr lang="es-CL" sz="2200" b="1" dirty="0">
              <a:solidFill>
                <a:srgbClr val="0070C0"/>
              </a:solidFill>
            </a:endParaRPr>
          </a:p>
          <a:p>
            <a:endParaRPr lang="es-CL" sz="2200" dirty="0">
              <a:solidFill>
                <a:srgbClr val="0070C0"/>
              </a:solidFill>
            </a:endParaRPr>
          </a:p>
        </p:txBody>
      </p:sp>
      <p:sp>
        <p:nvSpPr>
          <p:cNvPr id="4" name="1 Título"/>
          <p:cNvSpPr>
            <a:spLocks noGrp="1"/>
          </p:cNvSpPr>
          <p:nvPr>
            <p:ph type="title"/>
          </p:nvPr>
        </p:nvSpPr>
        <p:spPr>
          <a:xfrm>
            <a:off x="323528" y="260648"/>
            <a:ext cx="8515672" cy="1080120"/>
          </a:xfrm>
        </p:spPr>
        <p:txBody>
          <a:bodyPr/>
          <a:lstStyle/>
          <a:p>
            <a:r>
              <a:rPr lang="es-MX" sz="3200" b="1" dirty="0">
                <a:solidFill>
                  <a:srgbClr val="0070C0"/>
                </a:solidFill>
                <a:latin typeface="+mn-lt"/>
              </a:rPr>
              <a:t>¿Qué es el sistema nacional de Protección  Civil?</a:t>
            </a:r>
            <a:endParaRPr lang="es-CL" sz="3200" b="1" dirty="0">
              <a:solidFill>
                <a:srgbClr val="0070C0"/>
              </a:solidFill>
              <a:latin typeface="+mn-lt"/>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3816030"/>
            <a:ext cx="2933700" cy="2220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a:extLst>
              <a:ext uri="{FF2B5EF4-FFF2-40B4-BE49-F238E27FC236}">
                <a16:creationId xmlns:a16="http://schemas.microsoft.com/office/drawing/2014/main" id="{CF2A4844-7899-4215-ADD7-D31BC3C152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1638300"/>
            <a:ext cx="3397569" cy="2062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45732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0392" y="-243408"/>
            <a:ext cx="8452048" cy="1368152"/>
          </a:xfrm>
        </p:spPr>
        <p:txBody>
          <a:bodyPr/>
          <a:lstStyle/>
          <a:p>
            <a:br>
              <a:rPr lang="es-MX" sz="2800" b="1" dirty="0">
                <a:solidFill>
                  <a:srgbClr val="0070C0"/>
                </a:solidFill>
                <a:latin typeface="+mn-lt"/>
              </a:rPr>
            </a:br>
            <a:r>
              <a:rPr lang="es-MX" sz="3200" b="1" dirty="0">
                <a:solidFill>
                  <a:srgbClr val="0070C0"/>
                </a:solidFill>
                <a:latin typeface="+mn-lt"/>
              </a:rPr>
              <a:t>Sistema nacional de protección civil:  </a:t>
            </a:r>
            <a:br>
              <a:rPr lang="es-MX" sz="3200" b="1" dirty="0">
                <a:solidFill>
                  <a:srgbClr val="0070C0"/>
                </a:solidFill>
                <a:latin typeface="+mn-lt"/>
              </a:rPr>
            </a:br>
            <a:r>
              <a:rPr lang="es-MX" sz="3200" b="1" dirty="0">
                <a:solidFill>
                  <a:srgbClr val="0070C0"/>
                </a:solidFill>
                <a:latin typeface="+mn-lt"/>
              </a:rPr>
              <a:t>Principios básicos:</a:t>
            </a:r>
            <a:endParaRPr lang="es-CL" sz="3200" b="1" dirty="0">
              <a:solidFill>
                <a:srgbClr val="0070C0"/>
              </a:solidFill>
              <a:latin typeface="+mn-lt"/>
            </a:endParaRPr>
          </a:p>
        </p:txBody>
      </p:sp>
      <p:sp>
        <p:nvSpPr>
          <p:cNvPr id="3" name="2 Marcador de contenido"/>
          <p:cNvSpPr>
            <a:spLocks noGrp="1"/>
          </p:cNvSpPr>
          <p:nvPr>
            <p:ph idx="1"/>
          </p:nvPr>
        </p:nvSpPr>
        <p:spPr>
          <a:xfrm>
            <a:off x="251520" y="1412776"/>
            <a:ext cx="8812088" cy="5544616"/>
          </a:xfrm>
        </p:spPr>
        <p:txBody>
          <a:bodyPr/>
          <a:lstStyle/>
          <a:p>
            <a:pPr>
              <a:buFont typeface="Wingdings" pitchFamily="2" charset="2"/>
              <a:buChar char="Ø"/>
            </a:pPr>
            <a:r>
              <a:rPr lang="es-CL" sz="2800" b="1" dirty="0">
                <a:solidFill>
                  <a:srgbClr val="FF0000"/>
                </a:solidFill>
              </a:rPr>
              <a:t>Ayuda Mutua</a:t>
            </a:r>
          </a:p>
          <a:p>
            <a:pPr marL="0" indent="0">
              <a:lnSpc>
                <a:spcPct val="100000"/>
              </a:lnSpc>
              <a:buNone/>
            </a:pPr>
            <a:r>
              <a:rPr lang="es-CL" sz="2400" b="1" dirty="0">
                <a:solidFill>
                  <a:srgbClr val="0070C0"/>
                </a:solidFill>
              </a:rPr>
              <a:t>Asistencia humanitaria, técnica</a:t>
            </a:r>
          </a:p>
          <a:p>
            <a:pPr marL="0" indent="0">
              <a:lnSpc>
                <a:spcPct val="100000"/>
              </a:lnSpc>
              <a:buNone/>
            </a:pPr>
            <a:r>
              <a:rPr lang="es-CL" sz="2400" b="1" dirty="0">
                <a:solidFill>
                  <a:srgbClr val="0070C0"/>
                </a:solidFill>
              </a:rPr>
              <a:t>y material, entre entidades </a:t>
            </a:r>
          </a:p>
          <a:p>
            <a:pPr marL="0" indent="0">
              <a:lnSpc>
                <a:spcPct val="100000"/>
              </a:lnSpc>
              <a:buNone/>
            </a:pPr>
            <a:r>
              <a:rPr lang="es-CL" sz="2400" b="1" dirty="0">
                <a:solidFill>
                  <a:srgbClr val="0070C0"/>
                </a:solidFill>
              </a:rPr>
              <a:t>miembros del Sistema de </a:t>
            </a:r>
          </a:p>
          <a:p>
            <a:pPr marL="0" indent="0">
              <a:lnSpc>
                <a:spcPct val="100000"/>
              </a:lnSpc>
              <a:buNone/>
            </a:pPr>
            <a:r>
              <a:rPr lang="es-CL" sz="2400" b="1" dirty="0">
                <a:solidFill>
                  <a:srgbClr val="0070C0"/>
                </a:solidFill>
              </a:rPr>
              <a:t>Protección Civil.</a:t>
            </a:r>
          </a:p>
          <a:p>
            <a:pPr marL="0" indent="0">
              <a:buNone/>
            </a:pPr>
            <a:endParaRPr lang="es-CL" sz="2800" b="1" dirty="0">
              <a:solidFill>
                <a:srgbClr val="0070C0"/>
              </a:solidFill>
            </a:endParaRPr>
          </a:p>
          <a:p>
            <a:pPr>
              <a:buFont typeface="Wingdings" pitchFamily="2" charset="2"/>
              <a:buChar char="Ø"/>
            </a:pPr>
            <a:r>
              <a:rPr lang="es-CL" sz="2800" b="1" dirty="0">
                <a:solidFill>
                  <a:srgbClr val="FF0000"/>
                </a:solidFill>
              </a:rPr>
              <a:t>Uso escalonado de Recursos:</a:t>
            </a:r>
          </a:p>
          <a:p>
            <a:pPr marL="0" indent="0">
              <a:buNone/>
            </a:pPr>
            <a:r>
              <a:rPr lang="es-CL" sz="2400" b="1" dirty="0">
                <a:solidFill>
                  <a:srgbClr val="0070C0"/>
                </a:solidFill>
              </a:rPr>
              <a:t>Movilización gradual y ordenado </a:t>
            </a:r>
          </a:p>
          <a:p>
            <a:pPr marL="0" indent="0">
              <a:buNone/>
            </a:pPr>
            <a:r>
              <a:rPr lang="es-CL" sz="2400" b="1" dirty="0">
                <a:solidFill>
                  <a:srgbClr val="0070C0"/>
                </a:solidFill>
              </a:rPr>
              <a:t>de recursos humanos, técnicos y </a:t>
            </a:r>
          </a:p>
          <a:p>
            <a:pPr marL="0" indent="0">
              <a:buNone/>
            </a:pPr>
            <a:r>
              <a:rPr lang="es-CL" sz="2400" b="1" dirty="0">
                <a:solidFill>
                  <a:srgbClr val="0070C0"/>
                </a:solidFill>
              </a:rPr>
              <a:t>materiales, de acuerdo a las necesidades</a:t>
            </a:r>
          </a:p>
          <a:p>
            <a:pPr marL="0" indent="0">
              <a:buNone/>
            </a:pPr>
            <a:r>
              <a:rPr lang="es-CL" sz="2400" b="1" dirty="0">
                <a:solidFill>
                  <a:srgbClr val="0070C0"/>
                </a:solidFill>
              </a:rPr>
              <a:t>que se generan.</a:t>
            </a:r>
          </a:p>
          <a:p>
            <a:endParaRPr lang="es-CL" dirty="0">
              <a:solidFill>
                <a:srgbClr val="0070C0"/>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1556792"/>
            <a:ext cx="2952328"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1012" y="4206298"/>
            <a:ext cx="2788700" cy="2175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15177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2">
            <a:extLst>
              <a:ext uri="{FF2B5EF4-FFF2-40B4-BE49-F238E27FC236}">
                <a16:creationId xmlns:a16="http://schemas.microsoft.com/office/drawing/2014/main" id="{73E198A9-F0FC-4457-9C63-301FB8EDC551}"/>
              </a:ext>
            </a:extLst>
          </p:cNvPr>
          <p:cNvSpPr txBox="1">
            <a:spLocks/>
          </p:cNvSpPr>
          <p:nvPr/>
        </p:nvSpPr>
        <p:spPr>
          <a:xfrm>
            <a:off x="467544" y="503728"/>
            <a:ext cx="8054032" cy="592603"/>
          </a:xfrm>
          <a:prstGeom prst="rect">
            <a:avLst/>
          </a:prstGeom>
        </p:spPr>
        <p:txBody>
          <a:bodyPr vert="horz" lIns="91440" tIns="45720" rIns="91440" bIns="45720" rtlCol="0">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1" i="0" kern="1200" spc="0">
                <a:solidFill>
                  <a:schemeClr val="accent1"/>
                </a:solidFill>
                <a:latin typeface="Verdan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CL" dirty="0"/>
              <a:t>Roles del sector salud en el sistema de Protección Civil</a:t>
            </a:r>
          </a:p>
        </p:txBody>
      </p:sp>
      <p:pic>
        <p:nvPicPr>
          <p:cNvPr id="6" name="Imagen 5">
            <a:extLst>
              <a:ext uri="{FF2B5EF4-FFF2-40B4-BE49-F238E27FC236}">
                <a16:creationId xmlns:a16="http://schemas.microsoft.com/office/drawing/2014/main" id="{A99F282B-9F8C-438A-A762-705C0C731FE1}"/>
              </a:ext>
            </a:extLst>
          </p:cNvPr>
          <p:cNvPicPr>
            <a:picLocks noChangeAspect="1"/>
          </p:cNvPicPr>
          <p:nvPr/>
        </p:nvPicPr>
        <p:blipFill rotWithShape="1">
          <a:blip r:embed="rId3"/>
          <a:srcRect l="33428" t="27185" r="18953" b="17619"/>
          <a:stretch/>
        </p:blipFill>
        <p:spPr>
          <a:xfrm>
            <a:off x="191591" y="952961"/>
            <a:ext cx="8649430" cy="5639428"/>
          </a:xfrm>
          <a:prstGeom prst="rect">
            <a:avLst/>
          </a:prstGeom>
        </p:spPr>
      </p:pic>
    </p:spTree>
    <p:extLst>
      <p:ext uri="{BB962C8B-B14F-4D97-AF65-F5344CB8AC3E}">
        <p14:creationId xmlns:p14="http://schemas.microsoft.com/office/powerpoint/2010/main" val="41516410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24550826-D581-4D7A-959B-51EF2BCC2B1B}"/>
              </a:ext>
            </a:extLst>
          </p:cNvPr>
          <p:cNvPicPr>
            <a:picLocks noChangeAspect="1"/>
          </p:cNvPicPr>
          <p:nvPr/>
        </p:nvPicPr>
        <p:blipFill rotWithShape="1">
          <a:blip r:embed="rId3"/>
          <a:srcRect l="32018" t="19378" r="17798" b="10653"/>
          <a:stretch/>
        </p:blipFill>
        <p:spPr>
          <a:xfrm>
            <a:off x="369114" y="78368"/>
            <a:ext cx="8574897" cy="6725104"/>
          </a:xfrm>
          <a:prstGeom prst="rect">
            <a:avLst/>
          </a:prstGeom>
        </p:spPr>
      </p:pic>
    </p:spTree>
    <p:extLst>
      <p:ext uri="{BB962C8B-B14F-4D97-AF65-F5344CB8AC3E}">
        <p14:creationId xmlns:p14="http://schemas.microsoft.com/office/powerpoint/2010/main" val="28620393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28650" y="139699"/>
            <a:ext cx="7886700" cy="3713163"/>
          </a:xfrm>
        </p:spPr>
        <p:txBody>
          <a:bodyPr/>
          <a:lstStyle/>
          <a:p>
            <a:pPr marL="0" indent="0" algn="ctr">
              <a:buNone/>
            </a:pPr>
            <a:endParaRPr lang="es-CL" dirty="0">
              <a:solidFill>
                <a:schemeClr val="accent5">
                  <a:lumMod val="75000"/>
                </a:schemeClr>
              </a:solidFill>
              <a:latin typeface="Comic Sans MS" panose="030F0702030302020204" pitchFamily="66" charset="0"/>
            </a:endParaRPr>
          </a:p>
          <a:p>
            <a:pPr marL="0" indent="0" algn="ctr">
              <a:buNone/>
            </a:pPr>
            <a:r>
              <a:rPr lang="es-CL" dirty="0">
                <a:solidFill>
                  <a:schemeClr val="accent5">
                    <a:lumMod val="75000"/>
                  </a:schemeClr>
                </a:solidFill>
                <a:latin typeface="Comic Sans MS" panose="030F0702030302020204" pitchFamily="66" charset="0"/>
              </a:rPr>
              <a:t>En caso de reportarse un evento masivo de Emergencia y/o Desastre, cada Centro de Salud debe reportar al Centro de Alerta que se ubica en el SAMU, con funcionamiento las 24 horas, todos los días, y quienes a la vez trabajan en conjunto con el resto de las Instituciones de Gobierno.</a:t>
            </a:r>
          </a:p>
          <a:p>
            <a:pPr marL="0" indent="0">
              <a:buNone/>
            </a:pPr>
            <a:endParaRPr lang="es-CL" dirty="0"/>
          </a:p>
        </p:txBody>
      </p:sp>
      <p:pic>
        <p:nvPicPr>
          <p:cNvPr id="2050" name="Picture 2" descr="Resultado de imagen para abc emergencia">
            <a:extLst>
              <a:ext uri="{FF2B5EF4-FFF2-40B4-BE49-F238E27FC236}">
                <a16:creationId xmlns:a16="http://schemas.microsoft.com/office/drawing/2014/main" id="{BAD442BF-BE92-4059-919F-FA94E32511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5492" y="3579813"/>
            <a:ext cx="4601421" cy="2427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94146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B4F8EC1C-0022-4D0D-B765-82E728781490}"/>
              </a:ext>
            </a:extLst>
          </p:cNvPr>
          <p:cNvSpPr txBox="1">
            <a:spLocks/>
          </p:cNvSpPr>
          <p:nvPr/>
        </p:nvSpPr>
        <p:spPr>
          <a:xfrm>
            <a:off x="431800" y="342901"/>
            <a:ext cx="8305800" cy="1193800"/>
          </a:xfrm>
          <a:prstGeom prst="rect">
            <a:avLst/>
          </a:prstGeom>
          <a:solidFill>
            <a:schemeClr val="accent1"/>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L" sz="2800" b="1" dirty="0">
                <a:ln w="0"/>
                <a:solidFill>
                  <a:schemeClr val="bg1"/>
                </a:solidFill>
                <a:effectLst>
                  <a:outerShdw blurRad="38100" dist="19050" dir="2700000" algn="tl" rotWithShape="0">
                    <a:schemeClr val="dk1">
                      <a:alpha val="40000"/>
                    </a:schemeClr>
                  </a:outerShdw>
                </a:effectLst>
                <a:latin typeface="+mn-lt"/>
              </a:rPr>
              <a:t>¿ Por qué es necesario trabajar con las comunidades en la preparación ante situaciones de emergencias y desastres? </a:t>
            </a:r>
          </a:p>
        </p:txBody>
      </p:sp>
      <p:sp>
        <p:nvSpPr>
          <p:cNvPr id="6" name="5 CuadroTexto">
            <a:extLst>
              <a:ext uri="{FF2B5EF4-FFF2-40B4-BE49-F238E27FC236}">
                <a16:creationId xmlns:a16="http://schemas.microsoft.com/office/drawing/2014/main" id="{4D62052C-F2B9-42EC-B01D-3B5A58AC99F5}"/>
              </a:ext>
            </a:extLst>
          </p:cNvPr>
          <p:cNvSpPr txBox="1"/>
          <p:nvPr/>
        </p:nvSpPr>
        <p:spPr>
          <a:xfrm>
            <a:off x="431800" y="1720117"/>
            <a:ext cx="4299591" cy="4401205"/>
          </a:xfrm>
          <a:prstGeom prst="rect">
            <a:avLst/>
          </a:prstGeom>
          <a:noFill/>
        </p:spPr>
        <p:txBody>
          <a:bodyPr wrap="square" rtlCol="0">
            <a:spAutoFit/>
          </a:bodyPr>
          <a:lstStyle/>
          <a:p>
            <a:pPr marL="255546" indent="-255546" algn="just">
              <a:buFont typeface="Wingdings" pitchFamily="2" charset="2"/>
              <a:buChar char="q"/>
            </a:pPr>
            <a:r>
              <a:rPr lang="es-CL" sz="2000" dirty="0">
                <a:cs typeface="Kalinga" pitchFamily="34" charset="0"/>
              </a:rPr>
              <a:t> </a:t>
            </a:r>
            <a:r>
              <a:rPr lang="es-CL" sz="2000" u="sng" dirty="0">
                <a:cs typeface="Kalinga" pitchFamily="34" charset="0"/>
              </a:rPr>
              <a:t>Poseen redes sociales, vecinales y funcionales </a:t>
            </a:r>
            <a:r>
              <a:rPr lang="es-CL" sz="2000" dirty="0">
                <a:cs typeface="Kalinga" pitchFamily="34" charset="0"/>
              </a:rPr>
              <a:t>que facilitan un actuar oportuno y coordinado ante la eventualidad de alguna emergencia o desastre (</a:t>
            </a:r>
            <a:r>
              <a:rPr lang="es-CL" sz="2000" u="sng" dirty="0">
                <a:cs typeface="Kalinga" pitchFamily="34" charset="0"/>
              </a:rPr>
              <a:t>facilitan el flujo de información oportuna y veraz</a:t>
            </a:r>
            <a:r>
              <a:rPr lang="es-CL" sz="2000" dirty="0">
                <a:cs typeface="Kalinga" pitchFamily="34" charset="0"/>
              </a:rPr>
              <a:t>).</a:t>
            </a:r>
          </a:p>
          <a:p>
            <a:pPr algn="just"/>
            <a:endParaRPr lang="es-CL" sz="2000" dirty="0">
              <a:cs typeface="Kalinga" pitchFamily="34" charset="0"/>
            </a:endParaRPr>
          </a:p>
          <a:p>
            <a:pPr marL="255546" indent="-255546" algn="just">
              <a:buFont typeface="Wingdings" pitchFamily="2" charset="2"/>
              <a:buChar char="q"/>
            </a:pPr>
            <a:r>
              <a:rPr lang="es-CL" sz="2000" dirty="0">
                <a:cs typeface="Kalinga" pitchFamily="34" charset="0"/>
              </a:rPr>
              <a:t> </a:t>
            </a:r>
            <a:r>
              <a:rPr lang="es-CL" sz="2000" u="sng" dirty="0">
                <a:cs typeface="Kalinga" pitchFamily="34" charset="0"/>
              </a:rPr>
              <a:t>El conocimiento del territorio</a:t>
            </a:r>
            <a:r>
              <a:rPr lang="es-CL" sz="2000" dirty="0">
                <a:cs typeface="Kalinga" pitchFamily="34" charset="0"/>
              </a:rPr>
              <a:t>, de las situaciones o lugares de riesgo y de los factores o instancias protectoras de sus respectivas comunidades permite un actuar eficiente ante este tipo de situaciones.</a:t>
            </a:r>
          </a:p>
          <a:p>
            <a:pPr algn="just"/>
            <a:endParaRPr lang="es-CL" sz="2000" dirty="0">
              <a:cs typeface="Kalinga" pitchFamily="34" charset="0"/>
            </a:endParaRPr>
          </a:p>
        </p:txBody>
      </p:sp>
      <p:pic>
        <p:nvPicPr>
          <p:cNvPr id="7" name="Picture 4" descr="C:\Users\Usuario\Desktop\images.jpg">
            <a:extLst>
              <a:ext uri="{FF2B5EF4-FFF2-40B4-BE49-F238E27FC236}">
                <a16:creationId xmlns:a16="http://schemas.microsoft.com/office/drawing/2014/main" id="{5ECC4DD9-52C9-4301-887B-453B25D031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9677" y="4306919"/>
            <a:ext cx="2198919" cy="23596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122" name="Picture 2" descr="Imagen relacionada">
            <a:extLst>
              <a:ext uri="{FF2B5EF4-FFF2-40B4-BE49-F238E27FC236}">
                <a16:creationId xmlns:a16="http://schemas.microsoft.com/office/drawing/2014/main" id="{7FCF5CA1-F3D9-41BF-B894-94AD411A40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73431" y="1700036"/>
            <a:ext cx="3232338" cy="2347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7544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8E18CD0-DC4D-4577-8897-73624AED26C8}"/>
              </a:ext>
            </a:extLst>
          </p:cNvPr>
          <p:cNvPicPr>
            <a:picLocks noChangeAspect="1"/>
          </p:cNvPicPr>
          <p:nvPr/>
        </p:nvPicPr>
        <p:blipFill rotWithShape="1">
          <a:blip r:embed="rId3"/>
          <a:srcRect l="29449" t="20682" r="17156" b="11142"/>
          <a:stretch/>
        </p:blipFill>
        <p:spPr>
          <a:xfrm>
            <a:off x="184557" y="218115"/>
            <a:ext cx="8779499" cy="6305550"/>
          </a:xfrm>
          <a:prstGeom prst="rect">
            <a:avLst/>
          </a:prstGeom>
        </p:spPr>
      </p:pic>
    </p:spTree>
    <p:extLst>
      <p:ext uri="{BB962C8B-B14F-4D97-AF65-F5344CB8AC3E}">
        <p14:creationId xmlns:p14="http://schemas.microsoft.com/office/powerpoint/2010/main" val="5809072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2A9CB84-ADBC-4B7E-8EEF-C20DA7F41915}"/>
              </a:ext>
            </a:extLst>
          </p:cNvPr>
          <p:cNvPicPr>
            <a:picLocks noChangeAspect="1"/>
          </p:cNvPicPr>
          <p:nvPr/>
        </p:nvPicPr>
        <p:blipFill rotWithShape="1">
          <a:blip r:embed="rId3"/>
          <a:srcRect l="30093" t="16116" r="15320" b="8043"/>
          <a:stretch/>
        </p:blipFill>
        <p:spPr>
          <a:xfrm>
            <a:off x="192946" y="-5288"/>
            <a:ext cx="8782056" cy="6863288"/>
          </a:xfrm>
          <a:prstGeom prst="rect">
            <a:avLst/>
          </a:prstGeom>
        </p:spPr>
      </p:pic>
    </p:spTree>
    <p:extLst>
      <p:ext uri="{BB962C8B-B14F-4D97-AF65-F5344CB8AC3E}">
        <p14:creationId xmlns:p14="http://schemas.microsoft.com/office/powerpoint/2010/main" val="40652410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BB165CD0-F217-4C40-8289-02873C5D5774}"/>
              </a:ext>
            </a:extLst>
          </p:cNvPr>
          <p:cNvPicPr>
            <a:picLocks noChangeAspect="1"/>
          </p:cNvPicPr>
          <p:nvPr/>
        </p:nvPicPr>
        <p:blipFill rotWithShape="1">
          <a:blip r:embed="rId3"/>
          <a:srcRect l="31651" t="20031" r="17248" b="8695"/>
          <a:stretch/>
        </p:blipFill>
        <p:spPr>
          <a:xfrm>
            <a:off x="394281" y="31492"/>
            <a:ext cx="8489659" cy="6660649"/>
          </a:xfrm>
          <a:prstGeom prst="rect">
            <a:avLst/>
          </a:prstGeom>
        </p:spPr>
      </p:pic>
    </p:spTree>
    <p:extLst>
      <p:ext uri="{BB962C8B-B14F-4D97-AF65-F5344CB8AC3E}">
        <p14:creationId xmlns:p14="http://schemas.microsoft.com/office/powerpoint/2010/main" val="30831917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39935" y="232916"/>
            <a:ext cx="8164513" cy="684312"/>
          </a:xfrm>
        </p:spPr>
        <p:txBody>
          <a:bodyPr/>
          <a:lstStyle/>
          <a:p>
            <a:r>
              <a:rPr lang="es-CL" sz="2800" b="1" dirty="0">
                <a:solidFill>
                  <a:srgbClr val="0070C0"/>
                </a:solidFill>
                <a:latin typeface="+mn-lt"/>
              </a:rPr>
              <a:t>CONOCIENDO LA  RED DE URGENCIA</a:t>
            </a:r>
          </a:p>
        </p:txBody>
      </p:sp>
      <p:sp>
        <p:nvSpPr>
          <p:cNvPr id="3" name="2 Marcador de contenido"/>
          <p:cNvSpPr>
            <a:spLocks noGrp="1"/>
          </p:cNvSpPr>
          <p:nvPr>
            <p:ph idx="1"/>
          </p:nvPr>
        </p:nvSpPr>
        <p:spPr>
          <a:xfrm>
            <a:off x="2105896" y="822920"/>
            <a:ext cx="6809503" cy="5342384"/>
          </a:xfrm>
        </p:spPr>
        <p:txBody>
          <a:bodyPr/>
          <a:lstStyle/>
          <a:p>
            <a:pPr>
              <a:buFont typeface="Wingdings" pitchFamily="2" charset="2"/>
              <a:buChar char="Ø"/>
            </a:pPr>
            <a:r>
              <a:rPr lang="es-CL" sz="2400" dirty="0">
                <a:solidFill>
                  <a:srgbClr val="0070C0"/>
                </a:solidFill>
              </a:rPr>
              <a:t>La  red de Urgencia trabaja basada en niveles de complejidad y complementariedad.</a:t>
            </a:r>
          </a:p>
          <a:p>
            <a:pPr>
              <a:buFont typeface="Wingdings" pitchFamily="2" charset="2"/>
              <a:buChar char="Ø"/>
            </a:pPr>
            <a:r>
              <a:rPr lang="es-CL" sz="2400" dirty="0">
                <a:solidFill>
                  <a:srgbClr val="0070C0"/>
                </a:solidFill>
              </a:rPr>
              <a:t>Sin territorialidad en su cobertura.</a:t>
            </a:r>
          </a:p>
          <a:p>
            <a:pPr marL="0" indent="0">
              <a:buNone/>
            </a:pPr>
            <a:endParaRPr lang="es-CL" sz="2400" dirty="0">
              <a:solidFill>
                <a:srgbClr val="0070C0"/>
              </a:solidFill>
            </a:endParaRPr>
          </a:p>
        </p:txBody>
      </p:sp>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335" y="1219200"/>
            <a:ext cx="1980561" cy="5342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descr="Imagen relacionada">
            <a:extLst>
              <a:ext uri="{FF2B5EF4-FFF2-40B4-BE49-F238E27FC236}">
                <a16:creationId xmlns:a16="http://schemas.microsoft.com/office/drawing/2014/main" id="{5CE4FE1C-5CEB-42B3-BF03-AC972D7E93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26056" y="2024467"/>
            <a:ext cx="6119443" cy="480813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90793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Resultado de imagen para CATEGORIZACION URGENC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0883" y="1679793"/>
            <a:ext cx="4293000" cy="4997319"/>
          </a:xfrm>
          <a:prstGeom prst="rect">
            <a:avLst/>
          </a:prstGeom>
          <a:noFill/>
          <a:extLst>
            <a:ext uri="{909E8E84-426E-40DD-AFC4-6F175D3DCCD1}">
              <a14:hiddenFill xmlns:a14="http://schemas.microsoft.com/office/drawing/2010/main">
                <a:solidFill>
                  <a:srgbClr val="FFFFFF"/>
                </a:solidFill>
              </a14:hiddenFill>
            </a:ext>
          </a:extLst>
        </p:spPr>
      </p:pic>
      <p:sp>
        <p:nvSpPr>
          <p:cNvPr id="3" name="1 Título">
            <a:extLst>
              <a:ext uri="{FF2B5EF4-FFF2-40B4-BE49-F238E27FC236}">
                <a16:creationId xmlns:a16="http://schemas.microsoft.com/office/drawing/2014/main" id="{42EBF91D-91E4-491C-B161-29332611B85D}"/>
              </a:ext>
            </a:extLst>
          </p:cNvPr>
          <p:cNvSpPr>
            <a:spLocks noGrp="1"/>
          </p:cNvSpPr>
          <p:nvPr>
            <p:ph type="title"/>
          </p:nvPr>
        </p:nvSpPr>
        <p:spPr>
          <a:xfrm>
            <a:off x="101600" y="342900"/>
            <a:ext cx="8788400" cy="1347789"/>
          </a:xfrm>
        </p:spPr>
        <p:txBody>
          <a:bodyPr>
            <a:normAutofit fontScale="90000"/>
          </a:bodyPr>
          <a:lstStyle/>
          <a:p>
            <a:pPr algn="ctr"/>
            <a:r>
              <a:rPr lang="es-CL" dirty="0">
                <a:latin typeface="+mn-lt"/>
              </a:rPr>
              <a:t>En los Servicios de Urgencia la atención se prioriza por clasificación de gravedad</a:t>
            </a:r>
          </a:p>
        </p:txBody>
      </p:sp>
    </p:spTree>
    <p:extLst>
      <p:ext uri="{BB962C8B-B14F-4D97-AF65-F5344CB8AC3E}">
        <p14:creationId xmlns:p14="http://schemas.microsoft.com/office/powerpoint/2010/main" val="30737040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Resultado de imagen para buen uso de urgencia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L"/>
          </a:p>
        </p:txBody>
      </p:sp>
      <p:pic>
        <p:nvPicPr>
          <p:cNvPr id="4101"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b="16537"/>
          <a:stretch/>
        </p:blipFill>
        <p:spPr bwMode="auto">
          <a:xfrm>
            <a:off x="671736" y="197348"/>
            <a:ext cx="4852764" cy="60661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5" name="Picture 3">
            <a:extLst>
              <a:ext uri="{FF2B5EF4-FFF2-40B4-BE49-F238E27FC236}">
                <a16:creationId xmlns:a16="http://schemas.microsoft.com/office/drawing/2014/main" id="{BF9711BF-832F-4DE7-A462-F197CE4CDC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9248" y="5592763"/>
            <a:ext cx="3041650" cy="9509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uadroTexto 1">
            <a:extLst>
              <a:ext uri="{FF2B5EF4-FFF2-40B4-BE49-F238E27FC236}">
                <a16:creationId xmlns:a16="http://schemas.microsoft.com/office/drawing/2014/main" id="{987BB76B-EE03-4A2E-B2F4-C275ECC6BB1D}"/>
              </a:ext>
            </a:extLst>
          </p:cNvPr>
          <p:cNvSpPr txBox="1"/>
          <p:nvPr/>
        </p:nvSpPr>
        <p:spPr>
          <a:xfrm>
            <a:off x="5943600" y="4927600"/>
            <a:ext cx="2700611" cy="646331"/>
          </a:xfrm>
          <a:prstGeom prst="rect">
            <a:avLst/>
          </a:prstGeom>
          <a:noFill/>
        </p:spPr>
        <p:txBody>
          <a:bodyPr wrap="none" rtlCol="0">
            <a:spAutoFit/>
          </a:bodyPr>
          <a:lstStyle/>
          <a:p>
            <a:r>
              <a:rPr lang="es-CL" dirty="0"/>
              <a:t>Frente a otras inquietudes </a:t>
            </a:r>
          </a:p>
          <a:p>
            <a:r>
              <a:rPr lang="es-CL" dirty="0"/>
              <a:t>Del Área de Salud:</a:t>
            </a:r>
          </a:p>
        </p:txBody>
      </p:sp>
    </p:spTree>
    <p:extLst>
      <p:ext uri="{BB962C8B-B14F-4D97-AF65-F5344CB8AC3E}">
        <p14:creationId xmlns:p14="http://schemas.microsoft.com/office/powerpoint/2010/main" val="35201974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49" y="365126"/>
            <a:ext cx="7886701" cy="1325563"/>
          </a:xfrm>
        </p:spPr>
        <p:txBody>
          <a:bodyPr>
            <a:normAutofit fontScale="90000"/>
          </a:bodyPr>
          <a:lstStyle/>
          <a:p>
            <a:r>
              <a:rPr lang="es-CL" b="1" dirty="0"/>
              <a:t>¿QUÉ ES EL SAMU?</a:t>
            </a:r>
            <a:br>
              <a:rPr lang="es-CL" b="1" dirty="0"/>
            </a:br>
            <a:r>
              <a:rPr lang="es-CL" b="1" dirty="0"/>
              <a:t>(Servicio de Atención Médica </a:t>
            </a:r>
            <a:br>
              <a:rPr lang="es-CL" b="1" dirty="0"/>
            </a:br>
            <a:r>
              <a:rPr lang="es-CL" b="1" dirty="0"/>
              <a:t>de Urgencia)</a:t>
            </a:r>
          </a:p>
        </p:txBody>
      </p:sp>
      <p:sp>
        <p:nvSpPr>
          <p:cNvPr id="3" name="Marcador de contenido 2"/>
          <p:cNvSpPr>
            <a:spLocks noGrp="1"/>
          </p:cNvSpPr>
          <p:nvPr>
            <p:ph idx="1"/>
          </p:nvPr>
        </p:nvSpPr>
        <p:spPr>
          <a:xfrm>
            <a:off x="628649" y="2031999"/>
            <a:ext cx="4056407" cy="4144963"/>
          </a:xfrm>
          <a:solidFill>
            <a:schemeClr val="accent5">
              <a:lumMod val="60000"/>
              <a:lumOff val="40000"/>
            </a:schemeClr>
          </a:solidFill>
        </p:spPr>
        <p:txBody>
          <a:bodyPr>
            <a:normAutofit/>
          </a:bodyPr>
          <a:lstStyle/>
          <a:p>
            <a:r>
              <a:rPr lang="es-CL" sz="2400" dirty="0"/>
              <a:t>Es una institución estatal, sin fines de lucro, cuyo fin es entregar, en el menor tiempo posible, acciones diagnósticas y terapéuticas iniciales, con el objetivo de recuperar y/o mantener la </a:t>
            </a:r>
            <a:r>
              <a:rPr lang="es-CL" sz="2400" dirty="0" err="1"/>
              <a:t>recuperabilidad</a:t>
            </a:r>
            <a:r>
              <a:rPr lang="es-CL" sz="2400" dirty="0"/>
              <a:t> anatómica y fisiológica del paciente, en el </a:t>
            </a:r>
            <a:r>
              <a:rPr lang="es-CL" sz="2400" u="sng" dirty="0"/>
              <a:t>lugar del evento y durante su traslado </a:t>
            </a:r>
            <a:r>
              <a:rPr lang="es-CL" sz="2400" dirty="0"/>
              <a:t>al Servicio de Urgencia.</a:t>
            </a:r>
          </a:p>
        </p:txBody>
      </p:sp>
      <p:sp>
        <p:nvSpPr>
          <p:cNvPr id="4" name="3 CuadroTexto"/>
          <p:cNvSpPr txBox="1"/>
          <p:nvPr/>
        </p:nvSpPr>
        <p:spPr>
          <a:xfrm>
            <a:off x="6077837" y="3874442"/>
            <a:ext cx="1767626" cy="369332"/>
          </a:xfrm>
          <a:prstGeom prst="rect">
            <a:avLst/>
          </a:prstGeom>
          <a:solidFill>
            <a:srgbClr val="FF0000"/>
          </a:solidFill>
        </p:spPr>
        <p:txBody>
          <a:bodyPr wrap="square" rtlCol="0">
            <a:spAutoFit/>
          </a:bodyPr>
          <a:lstStyle/>
          <a:p>
            <a:pPr algn="ctr"/>
            <a:r>
              <a:rPr lang="es-CL" b="1" dirty="0"/>
              <a:t>NO DINTINGUE</a:t>
            </a:r>
          </a:p>
        </p:txBody>
      </p:sp>
      <p:pic>
        <p:nvPicPr>
          <p:cNvPr id="3074" name="Picture 2" descr="Resultado de imagen para fonas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3138" y="4247249"/>
            <a:ext cx="1754119" cy="175411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esultado de imagen para ISAPR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76344" y="5327730"/>
            <a:ext cx="2129408" cy="43840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Resultado de imagen para SAMU COQUIMB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72715" y="30795"/>
            <a:ext cx="3706038" cy="3719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70501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L" b="1" dirty="0"/>
              <a:t>¿Cómo llamo al SAMU?</a:t>
            </a:r>
          </a:p>
        </p:txBody>
      </p:sp>
      <p:sp>
        <p:nvSpPr>
          <p:cNvPr id="3" name="2 Marcador de contenido"/>
          <p:cNvSpPr>
            <a:spLocks noGrp="1"/>
          </p:cNvSpPr>
          <p:nvPr>
            <p:ph idx="1"/>
          </p:nvPr>
        </p:nvSpPr>
        <p:spPr>
          <a:xfrm>
            <a:off x="628650" y="1422400"/>
            <a:ext cx="7886700" cy="4754563"/>
          </a:xfrm>
        </p:spPr>
        <p:txBody>
          <a:bodyPr>
            <a:normAutofit/>
          </a:bodyPr>
          <a:lstStyle/>
          <a:p>
            <a:pPr algn="just"/>
            <a:r>
              <a:rPr lang="es-CL" b="1" dirty="0"/>
              <a:t>Desde cualquier lugar de la región debe llamar al </a:t>
            </a:r>
            <a:r>
              <a:rPr lang="es-CL" sz="4800" b="1" dirty="0">
                <a:solidFill>
                  <a:srgbClr val="FF0000"/>
                </a:solidFill>
              </a:rPr>
              <a:t>131</a:t>
            </a:r>
            <a:r>
              <a:rPr lang="es-CL" b="1" dirty="0"/>
              <a:t>, donde se comunica con el centro regulador ubicado en La Serena, desde donde se activa y coordina la respuesta a nivel local.</a:t>
            </a:r>
          </a:p>
        </p:txBody>
      </p:sp>
      <p:pic>
        <p:nvPicPr>
          <p:cNvPr id="4098" name="Picture 2" descr="Resultado de imagen para SAMU COQUIMB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112" y="3195784"/>
            <a:ext cx="3285194" cy="329709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47232" y="3799681"/>
            <a:ext cx="1517686" cy="2424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AutoShape 5" descr="Resultado de imagen para llamadas"/>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L" sz="1350"/>
          </a:p>
        </p:txBody>
      </p:sp>
      <p:sp>
        <p:nvSpPr>
          <p:cNvPr id="5" name="AutoShape 7" descr="Resultado de imagen para llamadas"/>
          <p:cNvSpPr>
            <a:spLocks noChangeAspect="1" noChangeArrowheads="1"/>
          </p:cNvSpPr>
          <p:nvPr/>
        </p:nvSpPr>
        <p:spPr bwMode="auto">
          <a:xfrm>
            <a:off x="230981" y="8632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L" sz="1350"/>
          </a:p>
        </p:txBody>
      </p:sp>
      <p:sp>
        <p:nvSpPr>
          <p:cNvPr id="6" name="AutoShape 9" descr="Resultado de imagen para llamadas"/>
          <p:cNvSpPr>
            <a:spLocks noChangeAspect="1" noChangeArrowheads="1"/>
          </p:cNvSpPr>
          <p:nvPr/>
        </p:nvSpPr>
        <p:spPr bwMode="auto">
          <a:xfrm>
            <a:off x="345281" y="9775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L" sz="1350"/>
          </a:p>
        </p:txBody>
      </p:sp>
      <p:pic>
        <p:nvPicPr>
          <p:cNvPr id="4107" name="Picture 11" descr="Imagen relacionad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57997" y="4380155"/>
            <a:ext cx="142875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6F4B6944-6F0D-4CEF-8C20-1F452CDFB3F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47377" y="4191000"/>
            <a:ext cx="2906776" cy="15284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767822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543CD680-A1D0-4C2C-9103-0CD011137DCC}"/>
              </a:ext>
            </a:extLst>
          </p:cNvPr>
          <p:cNvPicPr>
            <a:picLocks noGrp="1" noChangeAspect="1"/>
          </p:cNvPicPr>
          <p:nvPr>
            <p:ph idx="1"/>
          </p:nvPr>
        </p:nvPicPr>
        <p:blipFill rotWithShape="1">
          <a:blip r:embed="rId3"/>
          <a:srcRect l="29395" t="22823" r="15515" b="13171"/>
          <a:stretch/>
        </p:blipFill>
        <p:spPr>
          <a:xfrm>
            <a:off x="115474" y="511727"/>
            <a:ext cx="8911079" cy="5823777"/>
          </a:xfrm>
          <a:prstGeom prst="rect">
            <a:avLst/>
          </a:prstGeom>
        </p:spPr>
      </p:pic>
    </p:spTree>
    <p:extLst>
      <p:ext uri="{BB962C8B-B14F-4D97-AF65-F5344CB8AC3E}">
        <p14:creationId xmlns:p14="http://schemas.microsoft.com/office/powerpoint/2010/main" val="41660045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28650" y="365126"/>
            <a:ext cx="8334728" cy="1325563"/>
          </a:xfrm>
        </p:spPr>
        <p:txBody>
          <a:bodyPr>
            <a:normAutofit fontScale="90000"/>
          </a:bodyPr>
          <a:lstStyle/>
          <a:p>
            <a:pPr algn="ctr"/>
            <a:r>
              <a:rPr lang="es-CL" b="1" dirty="0"/>
              <a:t>En nuestra región el SAMU pertenece al Departamento de Gestión Emergencias y Desastres del Servicio de Salud</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69645">
            <a:off x="241856" y="1979926"/>
            <a:ext cx="2428875" cy="340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6180" y="2811290"/>
            <a:ext cx="3159000" cy="212271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04347" y="2673521"/>
            <a:ext cx="2538000" cy="20132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6587544" y="2574646"/>
            <a:ext cx="1951149" cy="300082"/>
          </a:xfrm>
          <a:prstGeom prst="rect">
            <a:avLst/>
          </a:prstGeom>
          <a:noFill/>
          <a:ln>
            <a:noFill/>
          </a:ln>
        </p:spPr>
        <p:txBody>
          <a:bodyPr wrap="square" rtlCol="0">
            <a:spAutoFit/>
          </a:bodyPr>
          <a:lstStyle/>
          <a:p>
            <a:pPr algn="ctr"/>
            <a:r>
              <a:rPr lang="es-CL" sz="1350" dirty="0"/>
              <a:t>Simulacros</a:t>
            </a:r>
          </a:p>
        </p:txBody>
      </p:sp>
      <p:sp>
        <p:nvSpPr>
          <p:cNvPr id="8" name="7 CuadroTexto"/>
          <p:cNvSpPr txBox="1"/>
          <p:nvPr/>
        </p:nvSpPr>
        <p:spPr>
          <a:xfrm>
            <a:off x="3450106" y="2574646"/>
            <a:ext cx="1951149" cy="300082"/>
          </a:xfrm>
          <a:prstGeom prst="rect">
            <a:avLst/>
          </a:prstGeom>
          <a:noFill/>
          <a:ln>
            <a:noFill/>
          </a:ln>
        </p:spPr>
        <p:txBody>
          <a:bodyPr wrap="square" rtlCol="0">
            <a:spAutoFit/>
          </a:bodyPr>
          <a:lstStyle/>
          <a:p>
            <a:pPr algn="ctr"/>
            <a:r>
              <a:rPr lang="es-CL" sz="1350" dirty="0"/>
              <a:t>Mes de la Reanimación</a:t>
            </a:r>
          </a:p>
        </p:txBody>
      </p:sp>
      <p:sp>
        <p:nvSpPr>
          <p:cNvPr id="9" name="1 Título">
            <a:extLst>
              <a:ext uri="{FF2B5EF4-FFF2-40B4-BE49-F238E27FC236}">
                <a16:creationId xmlns:a16="http://schemas.microsoft.com/office/drawing/2014/main" id="{6979B46A-5A96-4B52-9A70-F13EC80A994D}"/>
              </a:ext>
            </a:extLst>
          </p:cNvPr>
          <p:cNvSpPr txBox="1">
            <a:spLocks/>
          </p:cNvSpPr>
          <p:nvPr/>
        </p:nvSpPr>
        <p:spPr>
          <a:xfrm>
            <a:off x="495300" y="5483226"/>
            <a:ext cx="8775700" cy="1325563"/>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L" b="1" dirty="0"/>
              <a:t>Y se promueve la preparación frente a Emergencias y Desastres en general, participando de acciones preventivas </a:t>
            </a:r>
          </a:p>
        </p:txBody>
      </p:sp>
    </p:spTree>
    <p:extLst>
      <p:ext uri="{BB962C8B-B14F-4D97-AF65-F5344CB8AC3E}">
        <p14:creationId xmlns:p14="http://schemas.microsoft.com/office/powerpoint/2010/main" val="3339924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46100" y="228601"/>
            <a:ext cx="8343900" cy="2247181"/>
          </a:xfrm>
        </p:spPr>
        <p:txBody>
          <a:bodyPr>
            <a:normAutofit fontScale="90000"/>
          </a:bodyPr>
          <a:lstStyle/>
          <a:p>
            <a:r>
              <a:rPr lang="es-CL" sz="4400" b="1" dirty="0">
                <a:solidFill>
                  <a:srgbClr val="FF0000"/>
                </a:solidFill>
                <a:effectLst>
                  <a:outerShdw blurRad="38100" dist="38100" dir="2700000" algn="tl">
                    <a:srgbClr val="000000">
                      <a:alpha val="43137"/>
                    </a:srgbClr>
                  </a:outerShdw>
                </a:effectLst>
                <a:latin typeface="+mn-lt"/>
              </a:rPr>
              <a:t>Para concluir… </a:t>
            </a:r>
            <a:br>
              <a:rPr lang="es-CL" b="1" dirty="0">
                <a:solidFill>
                  <a:srgbClr val="FF0000"/>
                </a:solidFill>
                <a:effectLst>
                  <a:outerShdw blurRad="38100" dist="38100" dir="2700000" algn="tl">
                    <a:srgbClr val="000000">
                      <a:alpha val="43137"/>
                    </a:srgbClr>
                  </a:outerShdw>
                </a:effectLst>
                <a:latin typeface="+mn-lt"/>
              </a:rPr>
            </a:br>
            <a:r>
              <a:rPr lang="es-CL" b="1" dirty="0">
                <a:solidFill>
                  <a:srgbClr val="FF0000"/>
                </a:solidFill>
                <a:effectLst>
                  <a:outerShdw blurRad="38100" dist="38100" dir="2700000" algn="tl">
                    <a:srgbClr val="000000">
                      <a:alpha val="43137"/>
                    </a:srgbClr>
                  </a:outerShdw>
                </a:effectLst>
                <a:latin typeface="+mn-lt"/>
              </a:rPr>
              <a:t>¿Cuál es nuestro Rol como agente comunitario?</a:t>
            </a:r>
          </a:p>
        </p:txBody>
      </p:sp>
      <p:sp>
        <p:nvSpPr>
          <p:cNvPr id="3" name="2 Subtítulo"/>
          <p:cNvSpPr>
            <a:spLocks noGrp="1"/>
          </p:cNvSpPr>
          <p:nvPr>
            <p:ph type="subTitle" idx="1"/>
          </p:nvPr>
        </p:nvSpPr>
        <p:spPr>
          <a:xfrm>
            <a:off x="342900" y="2438400"/>
            <a:ext cx="8547100" cy="4190999"/>
          </a:xfrm>
        </p:spPr>
        <p:txBody>
          <a:bodyPr>
            <a:noAutofit/>
          </a:bodyPr>
          <a:lstStyle/>
          <a:p>
            <a:pPr algn="just"/>
            <a:r>
              <a:rPr lang="es-CL" sz="3200" dirty="0">
                <a:solidFill>
                  <a:srgbClr val="0070C0"/>
                </a:solidFill>
              </a:rPr>
              <a:t>1.- Identifique factores de riesgo en su domicilio, y reconozca los recursos con los que cuenta (centros de atención de salud de su territorio, organizaciones sociales existentes.)</a:t>
            </a:r>
          </a:p>
          <a:p>
            <a:pPr algn="just"/>
            <a:endParaRPr lang="es-CL" sz="3200" dirty="0">
              <a:solidFill>
                <a:srgbClr val="0070C0"/>
              </a:solidFill>
            </a:endParaRPr>
          </a:p>
          <a:p>
            <a:pPr algn="just"/>
            <a:r>
              <a:rPr lang="es-CL" sz="3200" dirty="0">
                <a:solidFill>
                  <a:srgbClr val="0070C0"/>
                </a:solidFill>
              </a:rPr>
              <a:t>2.- Organice familiarmente una estrategia para mitigar (minimizar) los riesgos en su territorio frente a amenazas potenciales. Prepare un plan de acción familiar.</a:t>
            </a:r>
          </a:p>
        </p:txBody>
      </p:sp>
    </p:spTree>
    <p:extLst>
      <p:ext uri="{BB962C8B-B14F-4D97-AF65-F5344CB8AC3E}">
        <p14:creationId xmlns:p14="http://schemas.microsoft.com/office/powerpoint/2010/main" val="22689183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contenido 8">
            <a:extLst>
              <a:ext uri="{FF2B5EF4-FFF2-40B4-BE49-F238E27FC236}">
                <a16:creationId xmlns:a16="http://schemas.microsoft.com/office/drawing/2014/main" id="{27EB81CD-AA86-421D-BCB7-AA7C3731501C}"/>
              </a:ext>
            </a:extLst>
          </p:cNvPr>
          <p:cNvSpPr>
            <a:spLocks noGrp="1"/>
          </p:cNvSpPr>
          <p:nvPr>
            <p:ph sz="quarter" idx="12"/>
          </p:nvPr>
        </p:nvSpPr>
        <p:spPr>
          <a:xfrm>
            <a:off x="5397500" y="5029200"/>
            <a:ext cx="3340100" cy="1104899"/>
          </a:xfrm>
        </p:spPr>
        <p:txBody>
          <a:bodyPr/>
          <a:lstStyle/>
          <a:p>
            <a:r>
              <a:rPr lang="es-CL" dirty="0">
                <a:solidFill>
                  <a:srgbClr val="FF0000"/>
                </a:solidFill>
              </a:rPr>
              <a:t>Trabajar en la gestión del riesgo es tarea de </a:t>
            </a:r>
            <a:r>
              <a:rPr lang="es-CL" dirty="0" err="1">
                <a:solidFill>
                  <a:srgbClr val="FF0000"/>
                </a:solidFill>
              </a:rPr>
              <a:t>tod@s</a:t>
            </a:r>
            <a:r>
              <a:rPr lang="es-CL" dirty="0">
                <a:solidFill>
                  <a:srgbClr val="FF0000"/>
                </a:solidFill>
              </a:rPr>
              <a:t>!</a:t>
            </a:r>
          </a:p>
        </p:txBody>
      </p:sp>
      <p:pic>
        <p:nvPicPr>
          <p:cNvPr id="4" name="Picture 9">
            <a:extLst>
              <a:ext uri="{FF2B5EF4-FFF2-40B4-BE49-F238E27FC236}">
                <a16:creationId xmlns:a16="http://schemas.microsoft.com/office/drawing/2014/main" id="{41900D7B-1511-4080-AD00-96CA8C7ADF4E}"/>
              </a:ext>
            </a:extLst>
          </p:cNvPr>
          <p:cNvPicPr>
            <a:picLocks noGrp="1" noChangeAspect="1" noChangeArrowheads="1"/>
          </p:cNvPicPr>
          <p:nvPr>
            <p:ph idx="18"/>
          </p:nvPr>
        </p:nvPicPr>
        <p:blipFill>
          <a:blip r:embed="rId3">
            <a:extLst>
              <a:ext uri="{28A0092B-C50C-407E-A947-70E740481C1C}">
                <a14:useLocalDpi xmlns:a14="http://schemas.microsoft.com/office/drawing/2010/main" val="0"/>
              </a:ext>
            </a:extLst>
          </a:blip>
          <a:srcRect/>
          <a:stretch>
            <a:fillRect/>
          </a:stretch>
        </p:blipFill>
        <p:spPr bwMode="auto">
          <a:xfrm>
            <a:off x="1397000" y="4267200"/>
            <a:ext cx="3439489" cy="2281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a:extLst>
              <a:ext uri="{FF2B5EF4-FFF2-40B4-BE49-F238E27FC236}">
                <a16:creationId xmlns:a16="http://schemas.microsoft.com/office/drawing/2014/main" id="{0364A507-3280-465D-8008-9DBF28D6F584}"/>
              </a:ext>
            </a:extLst>
          </p:cNvPr>
          <p:cNvSpPr/>
          <p:nvPr/>
        </p:nvSpPr>
        <p:spPr>
          <a:xfrm>
            <a:off x="431800" y="436230"/>
            <a:ext cx="8305800" cy="4031873"/>
          </a:xfrm>
          <a:prstGeom prst="rect">
            <a:avLst/>
          </a:prstGeom>
        </p:spPr>
        <p:txBody>
          <a:bodyPr wrap="square">
            <a:spAutoFit/>
          </a:bodyPr>
          <a:lstStyle/>
          <a:p>
            <a:pPr algn="just"/>
            <a:r>
              <a:rPr lang="es-CL" sz="3200" dirty="0">
                <a:solidFill>
                  <a:srgbClr val="0070C0"/>
                </a:solidFill>
              </a:rPr>
              <a:t>3.- Participe en su comunidad para conocer y mitigar factores de riesgo de su vecindario. Participe de un plan de acción comunitario frente a amenazas potenciales de desastres.</a:t>
            </a:r>
          </a:p>
          <a:p>
            <a:pPr algn="just"/>
            <a:endParaRPr lang="es-CL" sz="3200" dirty="0">
              <a:solidFill>
                <a:srgbClr val="0070C0"/>
              </a:solidFill>
            </a:endParaRPr>
          </a:p>
          <a:p>
            <a:pPr algn="just"/>
            <a:r>
              <a:rPr lang="es-CL" sz="3200" dirty="0">
                <a:solidFill>
                  <a:srgbClr val="0070C0"/>
                </a:solidFill>
              </a:rPr>
              <a:t>4.- Mantenga coordinación con los servicios públicos de su comunidad, y sobre todo, con su centro de salud correspondiente.</a:t>
            </a:r>
          </a:p>
        </p:txBody>
      </p:sp>
    </p:spTree>
    <p:extLst>
      <p:ext uri="{BB962C8B-B14F-4D97-AF65-F5344CB8AC3E}">
        <p14:creationId xmlns:p14="http://schemas.microsoft.com/office/powerpoint/2010/main" val="15608996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p:nvPr/>
        </p:nvPicPr>
        <p:blipFill>
          <a:blip r:embed="rId3">
            <a:extLst>
              <a:ext uri="{28A0092B-C50C-407E-A947-70E740481C1C}">
                <a14:useLocalDpi xmlns:a14="http://schemas.microsoft.com/office/drawing/2010/main" val="0"/>
              </a:ext>
            </a:extLst>
          </a:blip>
          <a:srcRect/>
          <a:stretch>
            <a:fillRect/>
          </a:stretch>
        </p:blipFill>
        <p:spPr bwMode="auto">
          <a:xfrm>
            <a:off x="1894810" y="1974273"/>
            <a:ext cx="2323899" cy="2192483"/>
          </a:xfrm>
          <a:prstGeom prst="rect">
            <a:avLst/>
          </a:prstGeom>
          <a:noFill/>
        </p:spPr>
      </p:pic>
      <p:sp>
        <p:nvSpPr>
          <p:cNvPr id="8" name="Marcador de contenido 7"/>
          <p:cNvSpPr>
            <a:spLocks noGrp="1"/>
          </p:cNvSpPr>
          <p:nvPr>
            <p:ph sz="quarter" idx="4"/>
          </p:nvPr>
        </p:nvSpPr>
        <p:spPr>
          <a:xfrm>
            <a:off x="4629151" y="2067791"/>
            <a:ext cx="2208068" cy="2192483"/>
          </a:xfrm>
        </p:spPr>
        <p:txBody>
          <a:bodyPr>
            <a:normAutofit/>
          </a:bodyPr>
          <a:lstStyle/>
          <a:p>
            <a:pPr marL="0" indent="0">
              <a:buNone/>
            </a:pPr>
            <a:r>
              <a:rPr lang="es-CL" sz="4000" dirty="0">
                <a:solidFill>
                  <a:schemeClr val="bg2">
                    <a:lumMod val="50000"/>
                  </a:schemeClr>
                </a:solidFill>
              </a:rPr>
              <a:t>CHILE</a:t>
            </a:r>
          </a:p>
          <a:p>
            <a:pPr marL="0" indent="0">
              <a:buNone/>
            </a:pPr>
            <a:r>
              <a:rPr lang="es-CL" sz="4000" dirty="0">
                <a:solidFill>
                  <a:schemeClr val="bg2">
                    <a:lumMod val="50000"/>
                  </a:schemeClr>
                </a:solidFill>
              </a:rPr>
              <a:t>EN </a:t>
            </a:r>
          </a:p>
          <a:p>
            <a:pPr marL="0" indent="0">
              <a:buNone/>
            </a:pPr>
            <a:r>
              <a:rPr lang="es-CL" sz="4000" dirty="0">
                <a:solidFill>
                  <a:schemeClr val="bg2">
                    <a:lumMod val="50000"/>
                  </a:schemeClr>
                </a:solidFill>
              </a:rPr>
              <a:t>MARCHA</a:t>
            </a:r>
          </a:p>
        </p:txBody>
      </p:sp>
    </p:spTree>
    <p:extLst>
      <p:ext uri="{BB962C8B-B14F-4D97-AF65-F5344CB8AC3E}">
        <p14:creationId xmlns:p14="http://schemas.microsoft.com/office/powerpoint/2010/main" val="3833652489"/>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1913</TotalTime>
  <Words>5629</Words>
  <Application>Microsoft Office PowerPoint</Application>
  <PresentationFormat>Presentación en pantalla (4:3)</PresentationFormat>
  <Paragraphs>363</Paragraphs>
  <Slides>45</Slides>
  <Notes>45</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45</vt:i4>
      </vt:variant>
    </vt:vector>
  </HeadingPairs>
  <TitlesOfParts>
    <vt:vector size="55" baseType="lpstr">
      <vt:lpstr>Arial</vt:lpstr>
      <vt:lpstr>Arial Narrow</vt:lpstr>
      <vt:lpstr>Calibri</vt:lpstr>
      <vt:lpstr>Calibri Light</vt:lpstr>
      <vt:lpstr>Candara</vt:lpstr>
      <vt:lpstr>Comic Sans MS</vt:lpstr>
      <vt:lpstr>gobCL</vt:lpstr>
      <vt:lpstr>Verdana</vt:lpstr>
      <vt:lpstr>Wingdings</vt:lpstr>
      <vt:lpstr>Tema de Office</vt:lpstr>
      <vt:lpstr>Presentación de PowerPoint</vt:lpstr>
      <vt:lpstr>Presentación de PowerPoint</vt:lpstr>
      <vt:lpstr>Desastres de los últimos años en Chile</vt:lpstr>
      <vt:lpstr>Presentación de PowerPoint</vt:lpstr>
      <vt:lpstr>¿Cómo afecta una Emergencia o Desastre?</vt:lpstr>
      <vt:lpstr>Presentación de PowerPoint</vt:lpstr>
      <vt:lpstr>Presentación de PowerPoint</vt:lpstr>
      <vt:lpstr>¿Cuál es la diferencia entre una Urgencia, Emergencia y Desastre en el ámbito de la Salud? </vt:lpstr>
      <vt:lpstr>¿Cuál es la diferencia entre una Urgencia, Emergencia y Desastre en el ámbito de la Salud? </vt:lpstr>
      <vt:lpstr>¿Cuál es la diferencia entre una Urgencia, Emergencia y Desastre en el ámbito de la Salud? </vt:lpstr>
      <vt:lpstr>¿Qué son las amenazas? ¿Qué tipos de amenazas hay? </vt:lpstr>
      <vt:lpstr>   Amenazas que pueden afectarnos en nuestro territorio:</vt:lpstr>
      <vt:lpstr>VULNERABILIDAD</vt:lpstr>
      <vt:lpstr>Presentación de PowerPoint</vt:lpstr>
      <vt:lpstr>Presentación de PowerPoint</vt:lpstr>
      <vt:lpstr>Gestión de riesgo en lo cotidiano  </vt:lpstr>
      <vt:lpstr>DESAFIO</vt:lpstr>
      <vt:lpstr>Presentación de PowerPoint</vt:lpstr>
      <vt:lpstr>Presentación de PowerPoint</vt:lpstr>
      <vt:lpstr>¿Cómo puede la Comunidad organizada aportar para minimizar los daños frente a una situación de Emergencia y/o Desastre?</vt:lpstr>
      <vt:lpstr>¿Cómo puede la Comunidad organizada aportar para minimizar los daños frente a una situación de Emergencia y/o Desastre?</vt:lpstr>
      <vt:lpstr>¿Cómo puede la Comunidad organizada aportar para minimizar los daños frente a una situación de Emergencia y/o Desastre?  </vt:lpstr>
      <vt:lpstr>¿Cómo puede la Comunidad organizada aportar para minimizar los daños frente a una situación de Emergencia y/o Desastre?  </vt:lpstr>
      <vt:lpstr>¿Cómo puede la Comunidad organizada aportar para minimizar los daños frente a una situación de Emergencia y/o Desastre?  </vt:lpstr>
      <vt:lpstr>Presentación de PowerPoint</vt:lpstr>
      <vt:lpstr>Presentación de PowerPoint</vt:lpstr>
      <vt:lpstr>¿Qué es el sistema nacional de Protección  Civil?</vt:lpstr>
      <vt:lpstr> Sistema nacional de protección civil:   Principios básicos: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CONOCIENDO LA  RED DE URGENCIA</vt:lpstr>
      <vt:lpstr>En los Servicios de Urgencia la atención se prioriza por clasificación de gravedad</vt:lpstr>
      <vt:lpstr>Presentación de PowerPoint</vt:lpstr>
      <vt:lpstr>¿QUÉ ES EL SAMU? (Servicio de Atención Médica  de Urgencia)</vt:lpstr>
      <vt:lpstr>¿Cómo llamo al SAMU?</vt:lpstr>
      <vt:lpstr>Presentación de PowerPoint</vt:lpstr>
      <vt:lpstr>En nuestra región el SAMU pertenece al Departamento de Gestión Emergencias y Desastres del Servicio de Salud</vt:lpstr>
      <vt:lpstr>Para concluir…  ¿Cuál es nuestro Rol como agente comunitario?</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Ximena Camus</dc:creator>
  <cp:lastModifiedBy>Ana Maria Vera</cp:lastModifiedBy>
  <cp:revision>161</cp:revision>
  <dcterms:created xsi:type="dcterms:W3CDTF">2019-06-25T14:54:47Z</dcterms:created>
  <dcterms:modified xsi:type="dcterms:W3CDTF">2019-08-06T19:51:51Z</dcterms:modified>
</cp:coreProperties>
</file>